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27_73083C15.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omments/modernComment_11E_603B4D8A.xml" ContentType="application/vnd.ms-powerpoint.comment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sldIdLst>
    <p:sldId id="295" r:id="rId2"/>
    <p:sldId id="286" r:id="rId3"/>
  </p:sldIdLst>
  <p:sldSz cx="6858000" cy="9906000" type="A4"/>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52" userDrawn="1">
          <p15:clr>
            <a:srgbClr val="A4A3A4"/>
          </p15:clr>
        </p15:guide>
        <p15:guide id="2" pos="21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0CF827-1534-7B39-EBF1-3AEE78C7C990}" name="佐々木 なぎさ" initials="佐々木" userId="S-1-5-21-2505998439-3308494029-2949067888-56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D45A"/>
    <a:srgbClr val="DBDBDB"/>
    <a:srgbClr val="FFFCB7"/>
    <a:srgbClr val="FFFCC9"/>
    <a:srgbClr val="FFFDDD"/>
    <a:srgbClr val="D9F2D0"/>
    <a:srgbClr val="6A5C4A"/>
    <a:srgbClr val="96DC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304" autoAdjust="0"/>
  </p:normalViewPr>
  <p:slideViewPr>
    <p:cSldViewPr snapToGrid="0" showGuides="1">
      <p:cViewPr>
        <p:scale>
          <a:sx n="100" d="100"/>
          <a:sy n="100" d="100"/>
        </p:scale>
        <p:origin x="1776" y="-2046"/>
      </p:cViewPr>
      <p:guideLst>
        <p:guide orient="horz" pos="3052"/>
        <p:guide pos="2183"/>
      </p:guideLst>
    </p:cSldViewPr>
  </p:slideViewPr>
  <p:notesTextViewPr>
    <p:cViewPr>
      <p:scale>
        <a:sx n="3" d="2"/>
        <a:sy n="3" d="2"/>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intra01\&#8251;&#30123;&#23398;&#35299;&#26512;&#30740;&#31350;&#35506;\sasaki\!2025&#24180;&#24230;&#22577;&#21578;&#26360;&#38306;&#20418;\&#12522;&#12540;&#12501;&#12524;&#12483;&#12488;&#26908;&#35342;\2022&#24180;&#22269;&#27665;&#29983;&#27963;&#22522;&#30990;&#35519;&#26619;_&#35201;&#25903;&#25588;&#12539;&#35201;&#20171;&#35703;&#12395;&#12394;&#12387;&#12383;&#21407;&#2224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intra01\&#8251;&#30123;&#23398;&#35299;&#26512;&#30740;&#31350;&#35506;\sasaki\!2025&#24180;&#24230;&#22577;&#21578;&#26360;&#38306;&#20418;\&#12522;&#12540;&#12501;&#12524;&#12483;&#12488;&#26908;&#35342;\2022&#24180;&#22269;&#27665;&#29983;&#27963;&#22522;&#30990;&#35519;&#26619;_&#35201;&#25903;&#25588;&#12539;&#35201;&#20171;&#35703;&#12395;&#12394;&#12387;&#12383;&#21407;&#2224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7996389209587427"/>
          <c:y val="0.12935872357153735"/>
          <c:w val="0.54762878281960892"/>
          <c:h val="0.84955418176374842"/>
        </c:manualLayout>
      </c:layout>
      <c:pieChart>
        <c:varyColors val="1"/>
        <c:ser>
          <c:idx val="0"/>
          <c:order val="0"/>
          <c:spPr>
            <a:ln>
              <a:solidFill>
                <a:schemeClr val="accent6">
                  <a:lumMod val="60000"/>
                  <a:lumOff val="40000"/>
                </a:schemeClr>
              </a:solidFill>
            </a:ln>
          </c:spPr>
          <c:dPt>
            <c:idx val="0"/>
            <c:bubble3D val="0"/>
            <c:spPr>
              <a:solidFill>
                <a:schemeClr val="accent6">
                  <a:lumMod val="60000"/>
                  <a:lumOff val="40000"/>
                </a:schemeClr>
              </a:solidFill>
              <a:ln w="19050">
                <a:solidFill>
                  <a:schemeClr val="accent6">
                    <a:lumMod val="60000"/>
                    <a:lumOff val="40000"/>
                  </a:schemeClr>
                </a:solidFill>
              </a:ln>
              <a:effectLst/>
            </c:spPr>
            <c:extLst>
              <c:ext xmlns:c16="http://schemas.microsoft.com/office/drawing/2014/chart" uri="{C3380CC4-5D6E-409C-BE32-E72D297353CC}">
                <c16:uniqueId val="{00000001-8F5F-43CC-AC18-E712BBC032BA}"/>
              </c:ext>
            </c:extLst>
          </c:dPt>
          <c:dPt>
            <c:idx val="1"/>
            <c:bubble3D val="0"/>
            <c:spPr>
              <a:pattFill prst="openDmnd">
                <a:fgClr>
                  <a:srgbClr val="D9F2D0"/>
                </a:fgClr>
                <a:bgClr>
                  <a:schemeClr val="bg1"/>
                </a:bgClr>
              </a:pattFill>
              <a:ln w="19050">
                <a:solidFill>
                  <a:schemeClr val="accent6">
                    <a:lumMod val="60000"/>
                    <a:lumOff val="40000"/>
                  </a:schemeClr>
                </a:solidFill>
              </a:ln>
              <a:effectLst/>
            </c:spPr>
            <c:extLst>
              <c:ext xmlns:c16="http://schemas.microsoft.com/office/drawing/2014/chart" uri="{C3380CC4-5D6E-409C-BE32-E72D297353CC}">
                <c16:uniqueId val="{00000003-8F5F-43CC-AC18-E712BBC032BA}"/>
              </c:ext>
            </c:extLst>
          </c:dPt>
          <c:dPt>
            <c:idx val="2"/>
            <c:bubble3D val="0"/>
            <c:spPr>
              <a:pattFill prst="openDmnd">
                <a:fgClr>
                  <a:srgbClr val="D9F2D0"/>
                </a:fgClr>
                <a:bgClr>
                  <a:schemeClr val="bg1"/>
                </a:bgClr>
              </a:pattFill>
              <a:ln w="19050">
                <a:solidFill>
                  <a:schemeClr val="accent6">
                    <a:lumMod val="60000"/>
                    <a:lumOff val="40000"/>
                  </a:schemeClr>
                </a:solidFill>
              </a:ln>
              <a:effectLst/>
            </c:spPr>
            <c:extLst>
              <c:ext xmlns:c16="http://schemas.microsoft.com/office/drawing/2014/chart" uri="{C3380CC4-5D6E-409C-BE32-E72D297353CC}">
                <c16:uniqueId val="{00000005-8F5F-43CC-AC18-E712BBC032BA}"/>
              </c:ext>
            </c:extLst>
          </c:dPt>
          <c:dPt>
            <c:idx val="3"/>
            <c:bubble3D val="0"/>
            <c:spPr>
              <a:pattFill prst="openDmnd">
                <a:fgClr>
                  <a:srgbClr val="D9F2D0"/>
                </a:fgClr>
                <a:bgClr>
                  <a:schemeClr val="bg1"/>
                </a:bgClr>
              </a:pattFill>
              <a:ln w="19050">
                <a:solidFill>
                  <a:schemeClr val="accent6">
                    <a:lumMod val="60000"/>
                    <a:lumOff val="40000"/>
                  </a:schemeClr>
                </a:solidFill>
              </a:ln>
              <a:effectLst/>
            </c:spPr>
            <c:extLst>
              <c:ext xmlns:c16="http://schemas.microsoft.com/office/drawing/2014/chart" uri="{C3380CC4-5D6E-409C-BE32-E72D297353CC}">
                <c16:uniqueId val="{00000007-8F5F-43CC-AC18-E712BBC032BA}"/>
              </c:ext>
            </c:extLst>
          </c:dPt>
          <c:dPt>
            <c:idx val="4"/>
            <c:bubble3D val="0"/>
            <c:spPr>
              <a:pattFill prst="openDmnd">
                <a:fgClr>
                  <a:srgbClr val="D9F2D0"/>
                </a:fgClr>
                <a:bgClr>
                  <a:schemeClr val="bg1"/>
                </a:bgClr>
              </a:pattFill>
              <a:ln w="19050">
                <a:solidFill>
                  <a:schemeClr val="accent6">
                    <a:lumMod val="60000"/>
                    <a:lumOff val="40000"/>
                  </a:schemeClr>
                </a:solidFill>
              </a:ln>
              <a:effectLst/>
            </c:spPr>
            <c:extLst>
              <c:ext xmlns:c16="http://schemas.microsoft.com/office/drawing/2014/chart" uri="{C3380CC4-5D6E-409C-BE32-E72D297353CC}">
                <c16:uniqueId val="{00000009-8F5F-43CC-AC18-E712BBC032BA}"/>
              </c:ext>
            </c:extLst>
          </c:dPt>
          <c:dLbls>
            <c:dLbl>
              <c:idx val="0"/>
              <c:layout>
                <c:manualLayout>
                  <c:x val="-0.23750915402477385"/>
                  <c:y val="0.24285830105765699"/>
                </c:manualLayout>
              </c:layout>
              <c:tx>
                <c:rich>
                  <a:bodyPr/>
                  <a:lstStyle/>
                  <a:p>
                    <a:fld id="{C242EC3C-BB2D-4AE7-8884-5A03140ED31D}" type="CATEGORYNAME">
                      <a:rPr lang="ja-JP" altLang="en-US" sz="1100"/>
                      <a:pPr/>
                      <a:t>[分類名]</a:t>
                    </a:fld>
                    <a:r>
                      <a:rPr lang="ja-JP" altLang="en-US" sz="1100" dirty="0"/>
                      <a:t> </a:t>
                    </a:r>
                    <a:br>
                      <a:rPr lang="ja-JP" altLang="en-US" sz="1100" dirty="0"/>
                    </a:br>
                    <a:fld id="{38BCC73E-0051-48E7-BD27-2DB0E27F375B}" type="PERCENTAGE">
                      <a:rPr lang="en-US" altLang="ja-JP" sz="1100" smtClean="0"/>
                      <a:pPr/>
                      <a:t>[パーセンテージ]</a:t>
                    </a:fld>
                    <a:endParaRPr lang="ja-JP" altLang="en-US" sz="1100"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26967561524167927"/>
                      <c:h val="0.30927794847796325"/>
                    </c:manualLayout>
                  </c15:layout>
                  <c15:dlblFieldTable/>
                  <c15:showDataLabelsRange val="0"/>
                </c:ext>
                <c:ext xmlns:c16="http://schemas.microsoft.com/office/drawing/2014/chart" uri="{C3380CC4-5D6E-409C-BE32-E72D297353CC}">
                  <c16:uniqueId val="{00000001-8F5F-43CC-AC18-E712BBC032BA}"/>
                </c:ext>
              </c:extLst>
            </c:dLbl>
            <c:dLbl>
              <c:idx val="1"/>
              <c:layout>
                <c:manualLayout>
                  <c:x val="-0.15860439236821461"/>
                  <c:y val="-0.14331477866788175"/>
                </c:manualLayout>
              </c:layout>
              <c:tx>
                <c:rich>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fld id="{C745E07E-9A71-4B9B-A188-A5062656B8D3}" type="CATEGORYNAME">
                      <a:rPr lang="ja-JP" altLang="en-US" sz="900">
                        <a:solidFill>
                          <a:schemeClr val="bg1">
                            <a:lumMod val="50000"/>
                          </a:schemeClr>
                        </a:solidFill>
                      </a:rPr>
                      <a:pPr>
                        <a:defRPr sz="900">
                          <a:solidFill>
                            <a:schemeClr val="bg1">
                              <a:lumMod val="50000"/>
                            </a:schemeClr>
                          </a:solidFill>
                        </a:defRPr>
                      </a:pPr>
                      <a:t>[分類名]</a:t>
                    </a:fld>
                    <a:r>
                      <a:rPr lang="ja-JP" altLang="en-US" sz="900" baseline="0">
                        <a:solidFill>
                          <a:schemeClr val="bg1">
                            <a:lumMod val="50000"/>
                          </a:schemeClr>
                        </a:solidFill>
                      </a:rPr>
                      <a:t> </a:t>
                    </a:r>
                    <a:fld id="{21DE7E4C-DC45-438C-A876-C0C6A7562C9E}" type="PERCENTAGE">
                      <a:rPr lang="en-US" altLang="ja-JP" sz="900" baseline="0">
                        <a:solidFill>
                          <a:schemeClr val="bg1">
                            <a:lumMod val="50000"/>
                          </a:schemeClr>
                        </a:solidFill>
                      </a:rPr>
                      <a:pPr>
                        <a:defRPr sz="900">
                          <a:solidFill>
                            <a:schemeClr val="bg1">
                              <a:lumMod val="50000"/>
                            </a:schemeClr>
                          </a:solidFill>
                        </a:defRPr>
                      </a:pPr>
                      <a:t>[パーセンテージ]</a:t>
                    </a:fld>
                    <a:endParaRPr lang="ja-JP" altLang="en-US" sz="900" baseline="0">
                      <a:solidFill>
                        <a:schemeClr val="bg1">
                          <a:lumMod val="50000"/>
                        </a:schemeClr>
                      </a:solidFill>
                    </a:endParaRPr>
                  </a:p>
                </c:rich>
              </c:tx>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F5F-43CC-AC18-E712BBC032BA}"/>
                </c:ext>
              </c:extLst>
            </c:dLbl>
            <c:dLbl>
              <c:idx val="2"/>
              <c:layout>
                <c:manualLayout>
                  <c:x val="3.3087286569839024E-2"/>
                  <c:y val="-3.2583776491868444E-2"/>
                </c:manualLayout>
              </c:layout>
              <c:tx>
                <c:rich>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fld id="{B961F957-A76C-40FB-BE04-01647D0B5D2A}" type="CATEGORYNAME">
                      <a:rPr lang="ja-JP" altLang="en-US" sz="900">
                        <a:solidFill>
                          <a:schemeClr val="bg1">
                            <a:lumMod val="50000"/>
                          </a:schemeClr>
                        </a:solidFill>
                      </a:rPr>
                      <a:pPr>
                        <a:defRPr sz="900">
                          <a:solidFill>
                            <a:schemeClr val="bg1">
                              <a:lumMod val="50000"/>
                            </a:schemeClr>
                          </a:solidFill>
                        </a:defRPr>
                      </a:pPr>
                      <a:t>[分類名]</a:t>
                    </a:fld>
                    <a:endParaRPr lang="ja-JP" altLang="en-US" sz="900" dirty="0">
                      <a:solidFill>
                        <a:schemeClr val="bg1">
                          <a:lumMod val="50000"/>
                        </a:schemeClr>
                      </a:solidFill>
                    </a:endParaRPr>
                  </a:p>
                  <a:p>
                    <a:pPr>
                      <a:defRPr sz="900">
                        <a:solidFill>
                          <a:schemeClr val="bg1">
                            <a:lumMod val="50000"/>
                          </a:schemeClr>
                        </a:solidFill>
                      </a:defRPr>
                    </a:pPr>
                    <a:r>
                      <a:rPr lang="ja-JP" altLang="en-US" sz="900" baseline="0" dirty="0">
                        <a:solidFill>
                          <a:schemeClr val="bg1">
                            <a:lumMod val="50000"/>
                          </a:schemeClr>
                        </a:solidFill>
                      </a:rPr>
                      <a:t> </a:t>
                    </a:r>
                    <a:fld id="{48C470F2-AE22-4FA4-9BC0-F5585BC29938}" type="PERCENTAGE">
                      <a:rPr lang="en-US" altLang="ja-JP" sz="900" baseline="0">
                        <a:solidFill>
                          <a:schemeClr val="bg1">
                            <a:lumMod val="50000"/>
                          </a:schemeClr>
                        </a:solidFill>
                      </a:rPr>
                      <a:pPr>
                        <a:defRPr sz="900">
                          <a:solidFill>
                            <a:schemeClr val="bg1">
                              <a:lumMod val="50000"/>
                            </a:schemeClr>
                          </a:solidFill>
                        </a:defRPr>
                      </a:pPr>
                      <a:t>[パーセンテージ]</a:t>
                    </a:fld>
                    <a:endParaRPr lang="ja-JP" altLang="en-US" sz="900" baseline="0" dirty="0">
                      <a:solidFill>
                        <a:schemeClr val="bg1">
                          <a:lumMod val="50000"/>
                        </a:schemeClr>
                      </a:solidFill>
                    </a:endParaRPr>
                  </a:p>
                </c:rich>
              </c:tx>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622243693821652"/>
                      <c:h val="0.27223224529924528"/>
                    </c:manualLayout>
                  </c15:layout>
                  <c15:dlblFieldTable/>
                  <c15:showDataLabelsRange val="0"/>
                </c:ext>
                <c:ext xmlns:c16="http://schemas.microsoft.com/office/drawing/2014/chart" uri="{C3380CC4-5D6E-409C-BE32-E72D297353CC}">
                  <c16:uniqueId val="{00000005-8F5F-43CC-AC18-E712BBC032BA}"/>
                </c:ext>
              </c:extLst>
            </c:dLbl>
            <c:dLbl>
              <c:idx val="3"/>
              <c:layout>
                <c:manualLayout>
                  <c:x val="0.17197741268819502"/>
                  <c:y val="-0.11823416644602226"/>
                </c:manualLayout>
              </c:layout>
              <c:tx>
                <c:rich>
                  <a:bodyPr rot="0" spcFirstLastPara="1" vertOverflow="ellipsis" vert="horz" wrap="square" anchor="ctr" anchorCtr="1"/>
                  <a:lstStyle/>
                  <a:p>
                    <a:pPr>
                      <a:defRPr sz="7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fld id="{A87A716C-D6CC-42DA-B0A4-453CBDB7E673}" type="CATEGORYNAME">
                      <a:rPr lang="ja-JP" altLang="en-US" sz="800">
                        <a:solidFill>
                          <a:schemeClr val="bg1">
                            <a:lumMod val="50000"/>
                          </a:schemeClr>
                        </a:solidFill>
                      </a:rPr>
                      <a:pPr>
                        <a:defRPr sz="700">
                          <a:solidFill>
                            <a:schemeClr val="bg1">
                              <a:lumMod val="50000"/>
                            </a:schemeClr>
                          </a:solidFill>
                        </a:defRPr>
                      </a:pPr>
                      <a:t>[分類名]</a:t>
                    </a:fld>
                    <a:endParaRPr lang="ja-JP" altLang="en-US" sz="800" dirty="0">
                      <a:solidFill>
                        <a:schemeClr val="bg1">
                          <a:lumMod val="50000"/>
                        </a:schemeClr>
                      </a:solidFill>
                    </a:endParaRPr>
                  </a:p>
                  <a:p>
                    <a:pPr>
                      <a:defRPr sz="700">
                        <a:solidFill>
                          <a:schemeClr val="bg1">
                            <a:lumMod val="50000"/>
                          </a:schemeClr>
                        </a:solidFill>
                      </a:defRPr>
                    </a:pPr>
                    <a:fld id="{02FD8BF1-04BE-4786-8CB8-19968E889448}" type="PERCENTAGE">
                      <a:rPr lang="en-US" altLang="ja-JP" sz="700" baseline="0">
                        <a:solidFill>
                          <a:schemeClr val="bg1">
                            <a:lumMod val="50000"/>
                          </a:schemeClr>
                        </a:solidFill>
                      </a:rPr>
                      <a:pPr>
                        <a:defRPr sz="700">
                          <a:solidFill>
                            <a:schemeClr val="bg1">
                              <a:lumMod val="50000"/>
                            </a:schemeClr>
                          </a:solidFill>
                        </a:defRPr>
                      </a:pPr>
                      <a:t>[パーセンテージ]</a:t>
                    </a:fld>
                    <a:endParaRPr lang="ja-JP" altLang="en-US"/>
                  </a:p>
                </c:rich>
              </c:tx>
              <c:numFmt formatCode="0.0%" sourceLinked="0"/>
              <c:spPr>
                <a:noFill/>
                <a:ln>
                  <a:noFill/>
                </a:ln>
                <a:effectLst/>
              </c:spPr>
              <c:txPr>
                <a:bodyPr rot="0" spcFirstLastPara="1" vertOverflow="ellipsis" vert="horz" wrap="square" anchor="ctr" anchorCtr="1"/>
                <a:lstStyle/>
                <a:p>
                  <a:pPr>
                    <a:defRPr sz="7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4833862377350574"/>
                      <c:h val="0.31616110096257394"/>
                    </c:manualLayout>
                  </c15:layout>
                  <c15:dlblFieldTable/>
                  <c15:showDataLabelsRange val="0"/>
                </c:ext>
                <c:ext xmlns:c16="http://schemas.microsoft.com/office/drawing/2014/chart" uri="{C3380CC4-5D6E-409C-BE32-E72D297353CC}">
                  <c16:uniqueId val="{00000007-8F5F-43CC-AC18-E712BBC032BA}"/>
                </c:ext>
              </c:extLst>
            </c:dLbl>
            <c:dLbl>
              <c:idx val="4"/>
              <c:layout>
                <c:manualLayout>
                  <c:x val="0.16418899901227743"/>
                  <c:y val="0.22585892296735077"/>
                </c:manualLayout>
              </c:layout>
              <c:tx>
                <c:rich>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fld id="{0FA2B193-DA36-44C5-B0CB-7904DE336AF7}" type="CATEGORYNAME">
                      <a:rPr lang="ja-JP" altLang="en-US" sz="900">
                        <a:solidFill>
                          <a:schemeClr val="bg1">
                            <a:lumMod val="50000"/>
                          </a:schemeClr>
                        </a:solidFill>
                      </a:rPr>
                      <a:pPr>
                        <a:defRPr sz="900">
                          <a:solidFill>
                            <a:schemeClr val="bg1">
                              <a:lumMod val="50000"/>
                            </a:schemeClr>
                          </a:solidFill>
                        </a:defRPr>
                      </a:pPr>
                      <a:t>[分類名]</a:t>
                    </a:fld>
                    <a:r>
                      <a:rPr lang="ja-JP" altLang="en-US" sz="900" baseline="0" dirty="0">
                        <a:solidFill>
                          <a:schemeClr val="bg1">
                            <a:lumMod val="50000"/>
                          </a:schemeClr>
                        </a:solidFill>
                      </a:rPr>
                      <a:t> </a:t>
                    </a:r>
                    <a:fld id="{D7AF4702-0680-45E0-93D1-67CA0012E784}" type="PERCENTAGE">
                      <a:rPr lang="en-US" altLang="ja-JP" sz="900" baseline="0">
                        <a:solidFill>
                          <a:schemeClr val="bg1">
                            <a:lumMod val="50000"/>
                          </a:schemeClr>
                        </a:solidFill>
                      </a:rPr>
                      <a:pPr>
                        <a:defRPr sz="900">
                          <a:solidFill>
                            <a:schemeClr val="bg1">
                              <a:lumMod val="50000"/>
                            </a:schemeClr>
                          </a:solidFill>
                        </a:defRPr>
                      </a:pPr>
                      <a:t>[パーセンテージ]</a:t>
                    </a:fld>
                    <a:endParaRPr lang="ja-JP" altLang="en-US" sz="900" baseline="0" dirty="0">
                      <a:solidFill>
                        <a:schemeClr val="bg1">
                          <a:lumMod val="50000"/>
                        </a:schemeClr>
                      </a:solidFill>
                    </a:endParaRPr>
                  </a:p>
                </c:rich>
              </c:tx>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8F5F-43CC-AC18-E712BBC032BA}"/>
                </c:ext>
              </c:extLst>
            </c:dLbl>
            <c:numFmt formatCode="0.0%" sourceLinked="0"/>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'統計表　第13表 (2019とそろえる)'!$R$9:$R$13</c:f>
              <c:strCache>
                <c:ptCount val="5"/>
                <c:pt idx="0">
                  <c:v>運動器の
障害</c:v>
                </c:pt>
                <c:pt idx="1">
                  <c:v>認知症</c:v>
                </c:pt>
                <c:pt idx="2">
                  <c:v>脳血管
疾患</c:v>
                </c:pt>
                <c:pt idx="3">
                  <c:v>高齢による
衰弱</c:v>
                </c:pt>
                <c:pt idx="4">
                  <c:v>その他</c:v>
                </c:pt>
              </c:strCache>
            </c:strRef>
          </c:cat>
          <c:val>
            <c:numRef>
              <c:f>'統計表　第13表 (2019とそろえる)'!$S$9:$S$13</c:f>
              <c:numCache>
                <c:formatCode>General</c:formatCode>
                <c:ptCount val="5"/>
                <c:pt idx="0">
                  <c:v>26.3</c:v>
                </c:pt>
                <c:pt idx="1">
                  <c:v>16.600000000000001</c:v>
                </c:pt>
                <c:pt idx="2">
                  <c:v>16.100000000000001</c:v>
                </c:pt>
                <c:pt idx="3">
                  <c:v>13.2</c:v>
                </c:pt>
                <c:pt idx="4">
                  <c:v>27.8</c:v>
                </c:pt>
              </c:numCache>
            </c:numRef>
          </c:val>
          <c:extLst>
            <c:ext xmlns:c16="http://schemas.microsoft.com/office/drawing/2014/chart" uri="{C3380CC4-5D6E-409C-BE32-E72D297353CC}">
              <c16:uniqueId val="{0000000A-8F5F-43CC-AC18-E712BBC032B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bg1"/>
          </a:solidFill>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7996389209587427"/>
          <c:y val="0.12935872357153735"/>
          <c:w val="0.54762878281960892"/>
          <c:h val="0.84955418176374842"/>
        </c:manualLayout>
      </c:layout>
      <c:pieChart>
        <c:varyColors val="1"/>
        <c:ser>
          <c:idx val="0"/>
          <c:order val="0"/>
          <c:spPr>
            <a:ln>
              <a:solidFill>
                <a:schemeClr val="accent6">
                  <a:lumMod val="60000"/>
                  <a:lumOff val="40000"/>
                </a:schemeClr>
              </a:solidFill>
            </a:ln>
          </c:spPr>
          <c:dPt>
            <c:idx val="0"/>
            <c:bubble3D val="0"/>
            <c:spPr>
              <a:solidFill>
                <a:schemeClr val="accent6">
                  <a:lumMod val="60000"/>
                  <a:lumOff val="40000"/>
                </a:schemeClr>
              </a:solidFill>
              <a:ln w="19050">
                <a:solidFill>
                  <a:schemeClr val="accent6">
                    <a:lumMod val="60000"/>
                    <a:lumOff val="40000"/>
                  </a:schemeClr>
                </a:solidFill>
              </a:ln>
              <a:effectLst/>
            </c:spPr>
            <c:extLst>
              <c:ext xmlns:c16="http://schemas.microsoft.com/office/drawing/2014/chart" uri="{C3380CC4-5D6E-409C-BE32-E72D297353CC}">
                <c16:uniqueId val="{00000001-8F5F-43CC-AC18-E712BBC032BA}"/>
              </c:ext>
            </c:extLst>
          </c:dPt>
          <c:dPt>
            <c:idx val="1"/>
            <c:bubble3D val="0"/>
            <c:spPr>
              <a:pattFill prst="openDmnd">
                <a:fgClr>
                  <a:srgbClr val="D9F2D0"/>
                </a:fgClr>
                <a:bgClr>
                  <a:schemeClr val="bg1"/>
                </a:bgClr>
              </a:pattFill>
              <a:ln w="19050">
                <a:solidFill>
                  <a:schemeClr val="accent6">
                    <a:lumMod val="60000"/>
                    <a:lumOff val="40000"/>
                  </a:schemeClr>
                </a:solidFill>
              </a:ln>
              <a:effectLst/>
            </c:spPr>
            <c:extLst>
              <c:ext xmlns:c16="http://schemas.microsoft.com/office/drawing/2014/chart" uri="{C3380CC4-5D6E-409C-BE32-E72D297353CC}">
                <c16:uniqueId val="{00000003-8F5F-43CC-AC18-E712BBC032BA}"/>
              </c:ext>
            </c:extLst>
          </c:dPt>
          <c:dPt>
            <c:idx val="2"/>
            <c:bubble3D val="0"/>
            <c:spPr>
              <a:pattFill prst="openDmnd">
                <a:fgClr>
                  <a:srgbClr val="D9F2D0"/>
                </a:fgClr>
                <a:bgClr>
                  <a:schemeClr val="bg1"/>
                </a:bgClr>
              </a:pattFill>
              <a:ln w="19050">
                <a:solidFill>
                  <a:schemeClr val="accent6">
                    <a:lumMod val="60000"/>
                    <a:lumOff val="40000"/>
                  </a:schemeClr>
                </a:solidFill>
              </a:ln>
              <a:effectLst/>
            </c:spPr>
            <c:extLst>
              <c:ext xmlns:c16="http://schemas.microsoft.com/office/drawing/2014/chart" uri="{C3380CC4-5D6E-409C-BE32-E72D297353CC}">
                <c16:uniqueId val="{00000005-8F5F-43CC-AC18-E712BBC032BA}"/>
              </c:ext>
            </c:extLst>
          </c:dPt>
          <c:dPt>
            <c:idx val="3"/>
            <c:bubble3D val="0"/>
            <c:spPr>
              <a:pattFill prst="openDmnd">
                <a:fgClr>
                  <a:srgbClr val="D9F2D0"/>
                </a:fgClr>
                <a:bgClr>
                  <a:schemeClr val="bg1"/>
                </a:bgClr>
              </a:pattFill>
              <a:ln w="19050">
                <a:solidFill>
                  <a:schemeClr val="accent6">
                    <a:lumMod val="60000"/>
                    <a:lumOff val="40000"/>
                  </a:schemeClr>
                </a:solidFill>
              </a:ln>
              <a:effectLst/>
            </c:spPr>
            <c:extLst>
              <c:ext xmlns:c16="http://schemas.microsoft.com/office/drawing/2014/chart" uri="{C3380CC4-5D6E-409C-BE32-E72D297353CC}">
                <c16:uniqueId val="{00000007-8F5F-43CC-AC18-E712BBC032BA}"/>
              </c:ext>
            </c:extLst>
          </c:dPt>
          <c:dPt>
            <c:idx val="4"/>
            <c:bubble3D val="0"/>
            <c:spPr>
              <a:pattFill prst="openDmnd">
                <a:fgClr>
                  <a:srgbClr val="D9F2D0"/>
                </a:fgClr>
                <a:bgClr>
                  <a:schemeClr val="bg1"/>
                </a:bgClr>
              </a:pattFill>
              <a:ln w="19050">
                <a:solidFill>
                  <a:schemeClr val="accent6">
                    <a:lumMod val="60000"/>
                    <a:lumOff val="40000"/>
                  </a:schemeClr>
                </a:solidFill>
              </a:ln>
              <a:effectLst/>
            </c:spPr>
            <c:extLst>
              <c:ext xmlns:c16="http://schemas.microsoft.com/office/drawing/2014/chart" uri="{C3380CC4-5D6E-409C-BE32-E72D297353CC}">
                <c16:uniqueId val="{00000009-8F5F-43CC-AC18-E712BBC032BA}"/>
              </c:ext>
            </c:extLst>
          </c:dPt>
          <c:dLbls>
            <c:dLbl>
              <c:idx val="0"/>
              <c:layout>
                <c:manualLayout>
                  <c:x val="-0.23750915402477385"/>
                  <c:y val="0.24285830105765699"/>
                </c:manualLayout>
              </c:layout>
              <c:tx>
                <c:rich>
                  <a:bodyPr/>
                  <a:lstStyle/>
                  <a:p>
                    <a:fld id="{C242EC3C-BB2D-4AE7-8884-5A03140ED31D}" type="CATEGORYNAME">
                      <a:rPr lang="ja-JP" altLang="en-US" sz="1100"/>
                      <a:pPr/>
                      <a:t>[分類名]</a:t>
                    </a:fld>
                    <a:r>
                      <a:rPr lang="ja-JP" altLang="en-US" sz="1100" dirty="0"/>
                      <a:t> </a:t>
                    </a:r>
                    <a:br>
                      <a:rPr lang="ja-JP" altLang="en-US" sz="1100" dirty="0"/>
                    </a:br>
                    <a:fld id="{38BCC73E-0051-48E7-BD27-2DB0E27F375B}" type="PERCENTAGE">
                      <a:rPr lang="en-US" altLang="ja-JP" sz="1100" smtClean="0"/>
                      <a:pPr/>
                      <a:t>[パーセンテージ]</a:t>
                    </a:fld>
                    <a:endParaRPr lang="ja-JP" altLang="en-US" sz="1100"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26967561524167927"/>
                      <c:h val="0.30927794847796325"/>
                    </c:manualLayout>
                  </c15:layout>
                  <c15:dlblFieldTable/>
                  <c15:showDataLabelsRange val="0"/>
                </c:ext>
                <c:ext xmlns:c16="http://schemas.microsoft.com/office/drawing/2014/chart" uri="{C3380CC4-5D6E-409C-BE32-E72D297353CC}">
                  <c16:uniqueId val="{00000001-8F5F-43CC-AC18-E712BBC032BA}"/>
                </c:ext>
              </c:extLst>
            </c:dLbl>
            <c:dLbl>
              <c:idx val="1"/>
              <c:layout>
                <c:manualLayout>
                  <c:x val="-0.15860439236821461"/>
                  <c:y val="-0.14331477866788175"/>
                </c:manualLayout>
              </c:layout>
              <c:tx>
                <c:rich>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fld id="{C745E07E-9A71-4B9B-A188-A5062656B8D3}" type="CATEGORYNAME">
                      <a:rPr lang="ja-JP" altLang="en-US" sz="900">
                        <a:solidFill>
                          <a:schemeClr val="bg1">
                            <a:lumMod val="50000"/>
                          </a:schemeClr>
                        </a:solidFill>
                      </a:rPr>
                      <a:pPr>
                        <a:defRPr sz="900">
                          <a:solidFill>
                            <a:schemeClr val="bg1">
                              <a:lumMod val="50000"/>
                            </a:schemeClr>
                          </a:solidFill>
                        </a:defRPr>
                      </a:pPr>
                      <a:t>[分類名]</a:t>
                    </a:fld>
                    <a:r>
                      <a:rPr lang="ja-JP" altLang="en-US" sz="900" baseline="0">
                        <a:solidFill>
                          <a:schemeClr val="bg1">
                            <a:lumMod val="50000"/>
                          </a:schemeClr>
                        </a:solidFill>
                      </a:rPr>
                      <a:t> </a:t>
                    </a:r>
                    <a:fld id="{21DE7E4C-DC45-438C-A876-C0C6A7562C9E}" type="PERCENTAGE">
                      <a:rPr lang="en-US" altLang="ja-JP" sz="900" baseline="0">
                        <a:solidFill>
                          <a:schemeClr val="bg1">
                            <a:lumMod val="50000"/>
                          </a:schemeClr>
                        </a:solidFill>
                      </a:rPr>
                      <a:pPr>
                        <a:defRPr sz="900">
                          <a:solidFill>
                            <a:schemeClr val="bg1">
                              <a:lumMod val="50000"/>
                            </a:schemeClr>
                          </a:solidFill>
                        </a:defRPr>
                      </a:pPr>
                      <a:t>[パーセンテージ]</a:t>
                    </a:fld>
                    <a:endParaRPr lang="ja-JP" altLang="en-US" sz="900" baseline="0">
                      <a:solidFill>
                        <a:schemeClr val="bg1">
                          <a:lumMod val="50000"/>
                        </a:schemeClr>
                      </a:solidFill>
                    </a:endParaRPr>
                  </a:p>
                </c:rich>
              </c:tx>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F5F-43CC-AC18-E712BBC032BA}"/>
                </c:ext>
              </c:extLst>
            </c:dLbl>
            <c:dLbl>
              <c:idx val="2"/>
              <c:layout>
                <c:manualLayout>
                  <c:x val="3.3087286569839024E-2"/>
                  <c:y val="-3.2583776491868444E-2"/>
                </c:manualLayout>
              </c:layout>
              <c:tx>
                <c:rich>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fld id="{B961F957-A76C-40FB-BE04-01647D0B5D2A}" type="CATEGORYNAME">
                      <a:rPr lang="ja-JP" altLang="en-US" sz="900">
                        <a:solidFill>
                          <a:schemeClr val="bg1">
                            <a:lumMod val="50000"/>
                          </a:schemeClr>
                        </a:solidFill>
                      </a:rPr>
                      <a:pPr>
                        <a:defRPr sz="900">
                          <a:solidFill>
                            <a:schemeClr val="bg1">
                              <a:lumMod val="50000"/>
                            </a:schemeClr>
                          </a:solidFill>
                        </a:defRPr>
                      </a:pPr>
                      <a:t>[分類名]</a:t>
                    </a:fld>
                    <a:endParaRPr lang="ja-JP" altLang="en-US" sz="900" dirty="0">
                      <a:solidFill>
                        <a:schemeClr val="bg1">
                          <a:lumMod val="50000"/>
                        </a:schemeClr>
                      </a:solidFill>
                    </a:endParaRPr>
                  </a:p>
                  <a:p>
                    <a:pPr>
                      <a:defRPr sz="900">
                        <a:solidFill>
                          <a:schemeClr val="bg1">
                            <a:lumMod val="50000"/>
                          </a:schemeClr>
                        </a:solidFill>
                      </a:defRPr>
                    </a:pPr>
                    <a:r>
                      <a:rPr lang="ja-JP" altLang="en-US" sz="900" baseline="0" dirty="0">
                        <a:solidFill>
                          <a:schemeClr val="bg1">
                            <a:lumMod val="50000"/>
                          </a:schemeClr>
                        </a:solidFill>
                      </a:rPr>
                      <a:t> </a:t>
                    </a:r>
                    <a:fld id="{48C470F2-AE22-4FA4-9BC0-F5585BC29938}" type="PERCENTAGE">
                      <a:rPr lang="en-US" altLang="ja-JP" sz="900" baseline="0">
                        <a:solidFill>
                          <a:schemeClr val="bg1">
                            <a:lumMod val="50000"/>
                          </a:schemeClr>
                        </a:solidFill>
                      </a:rPr>
                      <a:pPr>
                        <a:defRPr sz="900">
                          <a:solidFill>
                            <a:schemeClr val="bg1">
                              <a:lumMod val="50000"/>
                            </a:schemeClr>
                          </a:solidFill>
                        </a:defRPr>
                      </a:pPr>
                      <a:t>[パーセンテージ]</a:t>
                    </a:fld>
                    <a:endParaRPr lang="ja-JP" altLang="en-US" sz="900" baseline="0" dirty="0">
                      <a:solidFill>
                        <a:schemeClr val="bg1">
                          <a:lumMod val="50000"/>
                        </a:schemeClr>
                      </a:solidFill>
                    </a:endParaRPr>
                  </a:p>
                </c:rich>
              </c:tx>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622243693821652"/>
                      <c:h val="0.27223224529924528"/>
                    </c:manualLayout>
                  </c15:layout>
                  <c15:dlblFieldTable/>
                  <c15:showDataLabelsRange val="0"/>
                </c:ext>
                <c:ext xmlns:c16="http://schemas.microsoft.com/office/drawing/2014/chart" uri="{C3380CC4-5D6E-409C-BE32-E72D297353CC}">
                  <c16:uniqueId val="{00000005-8F5F-43CC-AC18-E712BBC032BA}"/>
                </c:ext>
              </c:extLst>
            </c:dLbl>
            <c:dLbl>
              <c:idx val="3"/>
              <c:layout>
                <c:manualLayout>
                  <c:x val="0.17197741268819502"/>
                  <c:y val="-0.11823416644602226"/>
                </c:manualLayout>
              </c:layout>
              <c:tx>
                <c:rich>
                  <a:bodyPr rot="0" spcFirstLastPara="1" vertOverflow="ellipsis" vert="horz" wrap="square" anchor="ctr" anchorCtr="1"/>
                  <a:lstStyle/>
                  <a:p>
                    <a:pPr>
                      <a:defRPr sz="7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fld id="{A87A716C-D6CC-42DA-B0A4-453CBDB7E673}" type="CATEGORYNAME">
                      <a:rPr lang="ja-JP" altLang="en-US" sz="800">
                        <a:solidFill>
                          <a:schemeClr val="bg1">
                            <a:lumMod val="50000"/>
                          </a:schemeClr>
                        </a:solidFill>
                      </a:rPr>
                      <a:pPr>
                        <a:defRPr sz="700">
                          <a:solidFill>
                            <a:schemeClr val="bg1">
                              <a:lumMod val="50000"/>
                            </a:schemeClr>
                          </a:solidFill>
                        </a:defRPr>
                      </a:pPr>
                      <a:t>[分類名]</a:t>
                    </a:fld>
                    <a:endParaRPr lang="ja-JP" altLang="en-US" sz="800" dirty="0">
                      <a:solidFill>
                        <a:schemeClr val="bg1">
                          <a:lumMod val="50000"/>
                        </a:schemeClr>
                      </a:solidFill>
                    </a:endParaRPr>
                  </a:p>
                  <a:p>
                    <a:pPr>
                      <a:defRPr sz="700">
                        <a:solidFill>
                          <a:schemeClr val="bg1">
                            <a:lumMod val="50000"/>
                          </a:schemeClr>
                        </a:solidFill>
                      </a:defRPr>
                    </a:pPr>
                    <a:fld id="{02FD8BF1-04BE-4786-8CB8-19968E889448}" type="PERCENTAGE">
                      <a:rPr lang="en-US" altLang="ja-JP" sz="700" baseline="0">
                        <a:solidFill>
                          <a:schemeClr val="bg1">
                            <a:lumMod val="50000"/>
                          </a:schemeClr>
                        </a:solidFill>
                      </a:rPr>
                      <a:pPr>
                        <a:defRPr sz="700">
                          <a:solidFill>
                            <a:schemeClr val="bg1">
                              <a:lumMod val="50000"/>
                            </a:schemeClr>
                          </a:solidFill>
                        </a:defRPr>
                      </a:pPr>
                      <a:t>[パーセンテージ]</a:t>
                    </a:fld>
                    <a:endParaRPr lang="ja-JP" altLang="en-US"/>
                  </a:p>
                </c:rich>
              </c:tx>
              <c:numFmt formatCode="0.0%" sourceLinked="0"/>
              <c:spPr>
                <a:noFill/>
                <a:ln>
                  <a:noFill/>
                </a:ln>
                <a:effectLst/>
              </c:spPr>
              <c:txPr>
                <a:bodyPr rot="0" spcFirstLastPara="1" vertOverflow="ellipsis" vert="horz" wrap="square" anchor="ctr" anchorCtr="1"/>
                <a:lstStyle/>
                <a:p>
                  <a:pPr>
                    <a:defRPr sz="7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4833862377350574"/>
                      <c:h val="0.31616110096257394"/>
                    </c:manualLayout>
                  </c15:layout>
                  <c15:dlblFieldTable/>
                  <c15:showDataLabelsRange val="0"/>
                </c:ext>
                <c:ext xmlns:c16="http://schemas.microsoft.com/office/drawing/2014/chart" uri="{C3380CC4-5D6E-409C-BE32-E72D297353CC}">
                  <c16:uniqueId val="{00000007-8F5F-43CC-AC18-E712BBC032BA}"/>
                </c:ext>
              </c:extLst>
            </c:dLbl>
            <c:dLbl>
              <c:idx val="4"/>
              <c:layout>
                <c:manualLayout>
                  <c:x val="0.16418899901227743"/>
                  <c:y val="0.22585892296735077"/>
                </c:manualLayout>
              </c:layout>
              <c:tx>
                <c:rich>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fld id="{0FA2B193-DA36-44C5-B0CB-7904DE336AF7}" type="CATEGORYNAME">
                      <a:rPr lang="ja-JP" altLang="en-US" sz="900">
                        <a:solidFill>
                          <a:schemeClr val="bg1">
                            <a:lumMod val="50000"/>
                          </a:schemeClr>
                        </a:solidFill>
                      </a:rPr>
                      <a:pPr>
                        <a:defRPr sz="900">
                          <a:solidFill>
                            <a:schemeClr val="bg1">
                              <a:lumMod val="50000"/>
                            </a:schemeClr>
                          </a:solidFill>
                        </a:defRPr>
                      </a:pPr>
                      <a:t>[分類名]</a:t>
                    </a:fld>
                    <a:r>
                      <a:rPr lang="ja-JP" altLang="en-US" sz="900" baseline="0" dirty="0">
                        <a:solidFill>
                          <a:schemeClr val="bg1">
                            <a:lumMod val="50000"/>
                          </a:schemeClr>
                        </a:solidFill>
                      </a:rPr>
                      <a:t> </a:t>
                    </a:r>
                    <a:fld id="{D7AF4702-0680-45E0-93D1-67CA0012E784}" type="PERCENTAGE">
                      <a:rPr lang="en-US" altLang="ja-JP" sz="900" baseline="0">
                        <a:solidFill>
                          <a:schemeClr val="bg1">
                            <a:lumMod val="50000"/>
                          </a:schemeClr>
                        </a:solidFill>
                      </a:rPr>
                      <a:pPr>
                        <a:defRPr sz="900">
                          <a:solidFill>
                            <a:schemeClr val="bg1">
                              <a:lumMod val="50000"/>
                            </a:schemeClr>
                          </a:solidFill>
                        </a:defRPr>
                      </a:pPr>
                      <a:t>[パーセンテージ]</a:t>
                    </a:fld>
                    <a:endParaRPr lang="ja-JP" altLang="en-US" sz="900" baseline="0" dirty="0">
                      <a:solidFill>
                        <a:schemeClr val="bg1">
                          <a:lumMod val="50000"/>
                        </a:schemeClr>
                      </a:solidFill>
                    </a:endParaRPr>
                  </a:p>
                </c:rich>
              </c:tx>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8F5F-43CC-AC18-E712BBC032BA}"/>
                </c:ext>
              </c:extLst>
            </c:dLbl>
            <c:numFmt formatCode="0.0%" sourceLinked="0"/>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'統計表　第13表 (2019とそろえる)'!$R$9:$R$13</c:f>
              <c:strCache>
                <c:ptCount val="5"/>
                <c:pt idx="0">
                  <c:v>運動器の
障害</c:v>
                </c:pt>
                <c:pt idx="1">
                  <c:v>認知症</c:v>
                </c:pt>
                <c:pt idx="2">
                  <c:v>脳血管
疾患</c:v>
                </c:pt>
                <c:pt idx="3">
                  <c:v>高齢による
衰弱</c:v>
                </c:pt>
                <c:pt idx="4">
                  <c:v>その他</c:v>
                </c:pt>
              </c:strCache>
            </c:strRef>
          </c:cat>
          <c:val>
            <c:numRef>
              <c:f>'統計表　第13表 (2019とそろえる)'!$S$9:$S$13</c:f>
              <c:numCache>
                <c:formatCode>General</c:formatCode>
                <c:ptCount val="5"/>
                <c:pt idx="0">
                  <c:v>26.3</c:v>
                </c:pt>
                <c:pt idx="1">
                  <c:v>16.600000000000001</c:v>
                </c:pt>
                <c:pt idx="2">
                  <c:v>16.100000000000001</c:v>
                </c:pt>
                <c:pt idx="3">
                  <c:v>13.2</c:v>
                </c:pt>
                <c:pt idx="4">
                  <c:v>27.8</c:v>
                </c:pt>
              </c:numCache>
            </c:numRef>
          </c:val>
          <c:extLst>
            <c:ext xmlns:c16="http://schemas.microsoft.com/office/drawing/2014/chart" uri="{C3380CC4-5D6E-409C-BE32-E72D297353CC}">
              <c16:uniqueId val="{0000000A-8F5F-43CC-AC18-E712BBC032B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bg1"/>
          </a:solidFill>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1E_603B4D8A.xml><?xml version="1.0" encoding="utf-8"?>
<p188:cmLst xmlns:a="http://schemas.openxmlformats.org/drawingml/2006/main" xmlns:r="http://schemas.openxmlformats.org/officeDocument/2006/relationships" xmlns:p188="http://schemas.microsoft.com/office/powerpoint/2018/8/main">
  <p188:cm id="{D3E73310-E8DA-4E3A-9881-F083D4CBA9A9}" authorId="{DA0CF827-1534-7B39-EBF1-3AEE78C7C990}" created="2026-03-19T04:59:43.496">
    <ac:txMkLst xmlns:ac="http://schemas.microsoft.com/office/drawing/2013/main/command">
      <pc:docMk xmlns:pc="http://schemas.microsoft.com/office/powerpoint/2013/main/command"/>
      <pc:sldMk xmlns:pc="http://schemas.microsoft.com/office/powerpoint/2013/main/command" cId="1614499210" sldId="286"/>
      <ac:spMk id="18" creationId="{AC6FDEB6-45F8-DC2E-E49F-62F3B58121BA}"/>
      <ac:txMk cp="0" len="71">
        <ac:context len="72" hash="1882380749"/>
      </ac:txMk>
    </ac:txMkLst>
    <p188:pos x="6757258" y="399648"/>
    <p188:txBody>
      <a:bodyPr/>
      <a:lstStyle/>
      <a:p>
        <a:r>
          <a:rPr lang="ja-JP" altLang="en-US"/>
          <a:t>各市町村で編集を行った場合、
※このリーフレットは、「行動変容プログラムの推進」事業の一環として大阪府が大阪健康安全基盤研究所に委託し作成したリーフレットを基に、 [市町村名]が編集をしたものです。　
と変更して、使用してください。</a:t>
        </a:r>
      </a:p>
    </p188:txBody>
  </p188:cm>
</p188:cmLst>
</file>

<file path=ppt/comments/modernComment_127_73083C15.xml><?xml version="1.0" encoding="utf-8"?>
<p188:cmLst xmlns:a="http://schemas.openxmlformats.org/drawingml/2006/main" xmlns:r="http://schemas.openxmlformats.org/officeDocument/2006/relationships" xmlns:p188="http://schemas.microsoft.com/office/powerpoint/2018/8/main">
  <p188:cm id="{B41EC45D-FAAE-4F61-B2DA-1714DA62F959}" authorId="{DA0CF827-1534-7B39-EBF1-3AEE78C7C990}" created="2026-03-19T04:59:26.876">
    <ac:txMkLst xmlns:ac="http://schemas.microsoft.com/office/drawing/2013/main/command">
      <pc:docMk xmlns:pc="http://schemas.microsoft.com/office/powerpoint/2013/main/command"/>
      <pc:sldMk xmlns:pc="http://schemas.microsoft.com/office/powerpoint/2013/main/command" cId="1929919509" sldId="295"/>
      <ac:spMk id="18" creationId="{B6F34884-FF1A-CFA3-21C8-1A833C2D2937}"/>
      <ac:txMk cp="0" len="71">
        <ac:context len="72" hash="1882380749"/>
      </ac:txMk>
    </ac:txMkLst>
    <p188:pos x="6721258" y="399648"/>
    <p188:txBody>
      <a:bodyPr/>
      <a:lstStyle/>
      <a:p>
        <a:r>
          <a:rPr lang="ja-JP" altLang="en-US"/>
          <a:t>各市町村で編集を行った場合、
※このリーフレットは、「行動変容プログラムの推進」事業の一環として大阪府が大阪健康安全基盤研究所に委託し作成したリーフレットを基に、 [市町村名]が編集をしたものです。　
と変更して、使用してください。</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84500" cy="501649"/>
          </a:xfrm>
          <a:prstGeom prst="rect">
            <a:avLst/>
          </a:prstGeom>
        </p:spPr>
        <p:txBody>
          <a:bodyPr vert="horz" lIns="91333" tIns="45667" rIns="91333" bIns="45667" rtlCol="0"/>
          <a:lstStyle>
            <a:lvl1pPr algn="l">
              <a:defRPr sz="1100"/>
            </a:lvl1pPr>
          </a:lstStyle>
          <a:p>
            <a:endParaRPr kumimoji="1" lang="ja-JP" altLang="en-US"/>
          </a:p>
        </p:txBody>
      </p:sp>
      <p:sp>
        <p:nvSpPr>
          <p:cNvPr id="3" name="日付プレースホルダー 2"/>
          <p:cNvSpPr>
            <a:spLocks noGrp="1"/>
          </p:cNvSpPr>
          <p:nvPr>
            <p:ph type="dt" idx="1"/>
          </p:nvPr>
        </p:nvSpPr>
        <p:spPr>
          <a:xfrm>
            <a:off x="3902077" y="2"/>
            <a:ext cx="2984500" cy="501649"/>
          </a:xfrm>
          <a:prstGeom prst="rect">
            <a:avLst/>
          </a:prstGeom>
        </p:spPr>
        <p:txBody>
          <a:bodyPr vert="horz" lIns="91333" tIns="45667" rIns="91333" bIns="45667" rtlCol="0"/>
          <a:lstStyle>
            <a:lvl1pPr algn="r">
              <a:defRPr sz="1100"/>
            </a:lvl1pPr>
          </a:lstStyle>
          <a:p>
            <a:fld id="{A0E28CFB-1757-4DE2-9521-1821DD893735}" type="datetimeFigureOut">
              <a:rPr kumimoji="1" lang="ja-JP" altLang="en-US" smtClean="0"/>
              <a:t>2026/3/19</a:t>
            </a:fld>
            <a:endParaRPr kumimoji="1" lang="ja-JP" altLang="en-US"/>
          </a:p>
        </p:txBody>
      </p:sp>
      <p:sp>
        <p:nvSpPr>
          <p:cNvPr id="4" name="スライド イメージ プレースホルダー 3"/>
          <p:cNvSpPr>
            <a:spLocks noGrp="1" noRot="1" noChangeAspect="1"/>
          </p:cNvSpPr>
          <p:nvPr>
            <p:ph type="sldImg" idx="2"/>
          </p:nvPr>
        </p:nvSpPr>
        <p:spPr>
          <a:xfrm>
            <a:off x="2271713" y="1252538"/>
            <a:ext cx="2344737" cy="3384550"/>
          </a:xfrm>
          <a:prstGeom prst="rect">
            <a:avLst/>
          </a:prstGeom>
          <a:noFill/>
          <a:ln w="12700">
            <a:solidFill>
              <a:prstClr val="black"/>
            </a:solidFill>
          </a:ln>
        </p:spPr>
        <p:txBody>
          <a:bodyPr vert="horz" lIns="91333" tIns="45667" rIns="91333" bIns="45667" rtlCol="0" anchor="ctr"/>
          <a:lstStyle/>
          <a:p>
            <a:endParaRPr lang="ja-JP" altLang="en-US"/>
          </a:p>
        </p:txBody>
      </p:sp>
      <p:sp>
        <p:nvSpPr>
          <p:cNvPr id="5" name="ノート プレースホルダー 4"/>
          <p:cNvSpPr>
            <a:spLocks noGrp="1"/>
          </p:cNvSpPr>
          <p:nvPr>
            <p:ph type="body" sz="quarter" idx="3"/>
          </p:nvPr>
        </p:nvSpPr>
        <p:spPr>
          <a:xfrm>
            <a:off x="688983" y="4821241"/>
            <a:ext cx="5510212" cy="3944934"/>
          </a:xfrm>
          <a:prstGeom prst="rect">
            <a:avLst/>
          </a:prstGeom>
        </p:spPr>
        <p:txBody>
          <a:bodyPr vert="horz" lIns="91333" tIns="45667" rIns="91333" bIns="4566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517070"/>
            <a:ext cx="2984500" cy="501649"/>
          </a:xfrm>
          <a:prstGeom prst="rect">
            <a:avLst/>
          </a:prstGeom>
        </p:spPr>
        <p:txBody>
          <a:bodyPr vert="horz" lIns="91333" tIns="45667" rIns="91333" bIns="45667"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902077" y="9517070"/>
            <a:ext cx="2984500" cy="501649"/>
          </a:xfrm>
          <a:prstGeom prst="rect">
            <a:avLst/>
          </a:prstGeom>
        </p:spPr>
        <p:txBody>
          <a:bodyPr vert="horz" lIns="91333" tIns="45667" rIns="91333" bIns="45667" rtlCol="0" anchor="b"/>
          <a:lstStyle>
            <a:lvl1pPr algn="r">
              <a:defRPr sz="1100"/>
            </a:lvl1pPr>
          </a:lstStyle>
          <a:p>
            <a:fld id="{33925D8E-1689-41FB-9D1F-E3DBB6CA61B7}" type="slidenum">
              <a:rPr kumimoji="1" lang="ja-JP" altLang="en-US" smtClean="0"/>
              <a:t>‹#›</a:t>
            </a:fld>
            <a:endParaRPr kumimoji="1" lang="ja-JP" altLang="en-US"/>
          </a:p>
        </p:txBody>
      </p:sp>
    </p:spTree>
    <p:extLst>
      <p:ext uri="{BB962C8B-B14F-4D97-AF65-F5344CB8AC3E}">
        <p14:creationId xmlns:p14="http://schemas.microsoft.com/office/powerpoint/2010/main" val="412592841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一般向けリーフレット</a:t>
            </a:r>
          </a:p>
        </p:txBody>
      </p:sp>
      <p:sp>
        <p:nvSpPr>
          <p:cNvPr id="4" name="スライド番号プレースホルダー 3"/>
          <p:cNvSpPr>
            <a:spLocks noGrp="1"/>
          </p:cNvSpPr>
          <p:nvPr>
            <p:ph type="sldNum" sz="quarter" idx="5"/>
          </p:nvPr>
        </p:nvSpPr>
        <p:spPr/>
        <p:txBody>
          <a:bodyPr/>
          <a:lstStyle/>
          <a:p>
            <a:fld id="{33925D8E-1689-41FB-9D1F-E3DBB6CA61B7}" type="slidenum">
              <a:rPr kumimoji="1" lang="ja-JP" altLang="en-US" smtClean="0"/>
              <a:t>1</a:t>
            </a:fld>
            <a:endParaRPr kumimoji="1" lang="ja-JP" altLang="en-US"/>
          </a:p>
        </p:txBody>
      </p:sp>
    </p:spTree>
    <p:extLst>
      <p:ext uri="{BB962C8B-B14F-4D97-AF65-F5344CB8AC3E}">
        <p14:creationId xmlns:p14="http://schemas.microsoft.com/office/powerpoint/2010/main" val="4155436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子育て世代向けリーフレット</a:t>
            </a:r>
          </a:p>
        </p:txBody>
      </p:sp>
      <p:sp>
        <p:nvSpPr>
          <p:cNvPr id="4" name="スライド番号プレースホルダー 3"/>
          <p:cNvSpPr>
            <a:spLocks noGrp="1"/>
          </p:cNvSpPr>
          <p:nvPr>
            <p:ph type="sldNum" sz="quarter" idx="5"/>
          </p:nvPr>
        </p:nvSpPr>
        <p:spPr/>
        <p:txBody>
          <a:bodyPr/>
          <a:lstStyle/>
          <a:p>
            <a:fld id="{33925D8E-1689-41FB-9D1F-E3DBB6CA61B7}" type="slidenum">
              <a:rPr kumimoji="1" lang="ja-JP" altLang="en-US" smtClean="0"/>
              <a:t>2</a:t>
            </a:fld>
            <a:endParaRPr kumimoji="1" lang="ja-JP" altLang="en-US"/>
          </a:p>
        </p:txBody>
      </p:sp>
    </p:spTree>
    <p:extLst>
      <p:ext uri="{BB962C8B-B14F-4D97-AF65-F5344CB8AC3E}">
        <p14:creationId xmlns:p14="http://schemas.microsoft.com/office/powerpoint/2010/main" val="185718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3586581013"/>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2880447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270966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2058989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243693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2762525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147528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507404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3657394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3532398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4D1FE63-12EE-4BD2-A0D1-02DA913E01BA}" type="datetimeFigureOut">
              <a:rPr kumimoji="1" lang="ja-JP" altLang="en-US" smtClean="0"/>
              <a:t>2026/3/19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2204073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14D1FE63-12EE-4BD2-A0D1-02DA913E01BA}" type="datetimeFigureOut">
              <a:rPr kumimoji="1" lang="ja-JP" altLang="en-US" smtClean="0"/>
              <a:t>2026/3/19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E47B3FF0-1EE1-4518-B320-6B73FEAD24EB}" type="slidenum">
              <a:rPr kumimoji="1" lang="ja-JP" altLang="en-US" smtClean="0"/>
              <a:t>‹#›</a:t>
            </a:fld>
            <a:endParaRPr kumimoji="1" lang="ja-JP" altLang="en-US"/>
          </a:p>
        </p:txBody>
      </p:sp>
    </p:spTree>
    <p:extLst>
      <p:ext uri="{BB962C8B-B14F-4D97-AF65-F5344CB8AC3E}">
        <p14:creationId xmlns:p14="http://schemas.microsoft.com/office/powerpoint/2010/main" val="13679448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20" userDrawn="1">
          <p15:clr>
            <a:srgbClr val="F26B43"/>
          </p15:clr>
        </p15:guide>
        <p15:guide id="2" pos="216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18/10/relationships/comments" Target="../comments/modernComment_127_73083C15.xm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chart" Target="../charts/chart1.xml"/><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18/10/relationships/comments" Target="../comments/modernComment_11E_603B4D8A.xml"/><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chart" Target="../charts/chart2.xml"/><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619FE-589F-906F-E926-4F1BF2B7B8A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42869A3-B4BC-C50A-E59A-63AEDBC3B6DB}"/>
              </a:ext>
            </a:extLst>
          </p:cNvPr>
          <p:cNvSpPr>
            <a:spLocks noGrp="1"/>
          </p:cNvSpPr>
          <p:nvPr>
            <p:ph type="title"/>
          </p:nvPr>
        </p:nvSpPr>
        <p:spPr>
          <a:xfrm>
            <a:off x="0" y="0"/>
            <a:ext cx="6858000" cy="988254"/>
          </a:xfrm>
          <a:solidFill>
            <a:schemeClr val="accent6">
              <a:lumMod val="60000"/>
              <a:lumOff val="40000"/>
            </a:schemeClr>
          </a:solidFill>
        </p:spPr>
        <p:txBody>
          <a:bodyPr/>
          <a:lstStyle/>
          <a:p>
            <a:pPr algn="r"/>
            <a:r>
              <a:rPr lang="ja-JP" altLang="en-US" sz="4000" b="1" dirty="0">
                <a:solidFill>
                  <a:schemeClr val="bg1"/>
                </a:solidFill>
                <a:latin typeface="BIZ UDPゴシック" panose="020B0400000000000000" pitchFamily="50" charset="-128"/>
                <a:ea typeface="BIZ UDPゴシック" panose="020B0400000000000000" pitchFamily="50" charset="-128"/>
              </a:rPr>
              <a:t>　　　「ロコモ」</a:t>
            </a:r>
            <a:r>
              <a:rPr lang="ja-JP" altLang="en-US" b="1" dirty="0">
                <a:solidFill>
                  <a:schemeClr val="bg1"/>
                </a:solidFill>
                <a:latin typeface="BIZ UDPゴシック" panose="020B0400000000000000" pitchFamily="50" charset="-128"/>
                <a:ea typeface="BIZ UDPゴシック" panose="020B0400000000000000" pitchFamily="50" charset="-128"/>
              </a:rPr>
              <a:t>を知っていますか？</a:t>
            </a:r>
          </a:p>
        </p:txBody>
      </p:sp>
      <p:sp>
        <p:nvSpPr>
          <p:cNvPr id="40" name="タイトル 1">
            <a:extLst>
              <a:ext uri="{FF2B5EF4-FFF2-40B4-BE49-F238E27FC236}">
                <a16:creationId xmlns:a16="http://schemas.microsoft.com/office/drawing/2014/main" id="{FB6AEDA4-4CAA-CB72-994D-EA7A37AC2E64}"/>
              </a:ext>
            </a:extLst>
          </p:cNvPr>
          <p:cNvSpPr txBox="1">
            <a:spLocks/>
          </p:cNvSpPr>
          <p:nvPr/>
        </p:nvSpPr>
        <p:spPr>
          <a:xfrm>
            <a:off x="-3827" y="856382"/>
            <a:ext cx="6879479" cy="73143"/>
          </a:xfrm>
          <a:prstGeom prst="rect">
            <a:avLst/>
          </a:prstGeom>
          <a:solidFill>
            <a:schemeClr val="accent6">
              <a:lumMod val="20000"/>
              <a:lumOff val="80000"/>
            </a:schemeClr>
          </a:solidFill>
        </p:spPr>
        <p:txBody>
          <a:bodyPr vert="horz" lIns="91440" tIns="45720" rIns="91440" bIns="45720" rtlCol="0" anchor="ctr">
            <a:normAutofit fontScale="25000" lnSpcReduction="2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4000" b="1" dirty="0">
                <a:solidFill>
                  <a:schemeClr val="bg1"/>
                </a:solidFill>
                <a:latin typeface="BIZ UDPゴシック" panose="020B0400000000000000" pitchFamily="50" charset="-128"/>
                <a:ea typeface="BIZ UDPゴシック" panose="020B0400000000000000" pitchFamily="50" charset="-128"/>
              </a:rPr>
              <a:t>　　　</a:t>
            </a:r>
            <a:endParaRPr lang="ja-JP" altLang="en-US" b="1" dirty="0">
              <a:solidFill>
                <a:schemeClr val="bg1"/>
              </a:solidFill>
              <a:latin typeface="BIZ UDPゴシック" panose="020B0400000000000000" pitchFamily="50" charset="-128"/>
              <a:ea typeface="BIZ UDPゴシック" panose="020B0400000000000000" pitchFamily="50" charset="-128"/>
            </a:endParaRPr>
          </a:p>
        </p:txBody>
      </p:sp>
      <p:grpSp>
        <p:nvGrpSpPr>
          <p:cNvPr id="43" name="グループ化 42">
            <a:extLst>
              <a:ext uri="{FF2B5EF4-FFF2-40B4-BE49-F238E27FC236}">
                <a16:creationId xmlns:a16="http://schemas.microsoft.com/office/drawing/2014/main" id="{E226E6E1-A190-EC75-7DC6-9A104DF4C6EB}"/>
              </a:ext>
            </a:extLst>
          </p:cNvPr>
          <p:cNvGrpSpPr/>
          <p:nvPr/>
        </p:nvGrpSpPr>
        <p:grpSpPr>
          <a:xfrm>
            <a:off x="77883" y="102704"/>
            <a:ext cx="891477" cy="889718"/>
            <a:chOff x="109579" y="180428"/>
            <a:chExt cx="891477" cy="889718"/>
          </a:xfrm>
        </p:grpSpPr>
        <p:sp>
          <p:nvSpPr>
            <p:cNvPr id="37" name="吹き出し: 円形 36">
              <a:extLst>
                <a:ext uri="{FF2B5EF4-FFF2-40B4-BE49-F238E27FC236}">
                  <a16:creationId xmlns:a16="http://schemas.microsoft.com/office/drawing/2014/main" id="{84661503-15C3-C76D-241F-D39D58DB27FD}"/>
                </a:ext>
              </a:extLst>
            </p:cNvPr>
            <p:cNvSpPr/>
            <p:nvPr/>
          </p:nvSpPr>
          <p:spPr>
            <a:xfrm>
              <a:off x="109579" y="180428"/>
              <a:ext cx="891477" cy="874592"/>
            </a:xfrm>
            <a:prstGeom prst="wedgeEllipseCallout">
              <a:avLst>
                <a:gd name="adj1" fmla="val 63683"/>
                <a:gd name="adj2" fmla="val -8570"/>
              </a:avLst>
            </a:prstGeom>
            <a:solidFill>
              <a:schemeClr val="bg1"/>
            </a:solidFill>
            <a:ln w="381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 name="図 38" descr="アイコン&#10;&#10;AI 生成コンテンツは誤りを含む可能性があります。">
              <a:extLst>
                <a:ext uri="{FF2B5EF4-FFF2-40B4-BE49-F238E27FC236}">
                  <a16:creationId xmlns:a16="http://schemas.microsoft.com/office/drawing/2014/main" id="{B31D52C9-DC15-67C6-F19A-9DB1CC012D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427" y="208490"/>
              <a:ext cx="861656" cy="861656"/>
            </a:xfrm>
            <a:prstGeom prst="rect">
              <a:avLst/>
            </a:prstGeom>
          </p:spPr>
        </p:pic>
      </p:grpSp>
      <p:sp>
        <p:nvSpPr>
          <p:cNvPr id="38" name="フローチャート: 処理 37">
            <a:extLst>
              <a:ext uri="{FF2B5EF4-FFF2-40B4-BE49-F238E27FC236}">
                <a16:creationId xmlns:a16="http://schemas.microsoft.com/office/drawing/2014/main" id="{77E97626-5D12-B1CE-B8AF-93967E7B5C08}"/>
              </a:ext>
            </a:extLst>
          </p:cNvPr>
          <p:cNvSpPr/>
          <p:nvPr/>
        </p:nvSpPr>
        <p:spPr>
          <a:xfrm rot="1908582">
            <a:off x="621071" y="35743"/>
            <a:ext cx="112467" cy="268090"/>
          </a:xfrm>
          <a:prstGeom prst="flowChartProcess">
            <a:avLst/>
          </a:prstGeom>
          <a:solidFill>
            <a:schemeClr val="bg1"/>
          </a:solidFill>
          <a:ln w="158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ローチャート: 処理 40">
            <a:extLst>
              <a:ext uri="{FF2B5EF4-FFF2-40B4-BE49-F238E27FC236}">
                <a16:creationId xmlns:a16="http://schemas.microsoft.com/office/drawing/2014/main" id="{EF4A59FF-B589-AABD-827E-F915761F76F7}"/>
              </a:ext>
            </a:extLst>
          </p:cNvPr>
          <p:cNvSpPr/>
          <p:nvPr/>
        </p:nvSpPr>
        <p:spPr>
          <a:xfrm rot="3478171">
            <a:off x="782187" y="175379"/>
            <a:ext cx="112467" cy="268090"/>
          </a:xfrm>
          <a:prstGeom prst="flowChartProcess">
            <a:avLst/>
          </a:prstGeom>
          <a:solidFill>
            <a:schemeClr val="bg1"/>
          </a:solidFill>
          <a:ln w="158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タイトル 1">
            <a:extLst>
              <a:ext uri="{FF2B5EF4-FFF2-40B4-BE49-F238E27FC236}">
                <a16:creationId xmlns:a16="http://schemas.microsoft.com/office/drawing/2014/main" id="{B72E01C1-19A9-54C6-6695-50457B40D3EF}"/>
              </a:ext>
            </a:extLst>
          </p:cNvPr>
          <p:cNvSpPr txBox="1">
            <a:spLocks/>
          </p:cNvSpPr>
          <p:nvPr/>
        </p:nvSpPr>
        <p:spPr>
          <a:xfrm>
            <a:off x="-3826" y="1030905"/>
            <a:ext cx="6861826" cy="45719"/>
          </a:xfrm>
          <a:prstGeom prst="rect">
            <a:avLst/>
          </a:prstGeom>
          <a:solidFill>
            <a:schemeClr val="accent6">
              <a:lumMod val="60000"/>
              <a:lumOff val="40000"/>
            </a:schemeClr>
          </a:solidFill>
          <a:ln>
            <a:noFill/>
          </a:ln>
        </p:spPr>
        <p:txBody>
          <a:bodyPr vert="horz" lIns="91440" tIns="45720" rIns="91440" bIns="45720" rtlCol="0" anchor="ctr">
            <a:normAutofit fontScale="25000" lnSpcReduction="2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4000" b="1" dirty="0">
                <a:solidFill>
                  <a:schemeClr val="bg1"/>
                </a:solidFill>
                <a:latin typeface="BIZ UDPゴシック" panose="020B0400000000000000" pitchFamily="50" charset="-128"/>
                <a:ea typeface="BIZ UDPゴシック" panose="020B0400000000000000" pitchFamily="50" charset="-128"/>
              </a:rPr>
              <a:t>　　　</a:t>
            </a:r>
            <a:endParaRPr lang="ja-JP" altLang="en-US" b="1" dirty="0">
              <a:solidFill>
                <a:schemeClr val="bg1"/>
              </a:solidFill>
              <a:latin typeface="BIZ UDPゴシック" panose="020B0400000000000000" pitchFamily="50" charset="-128"/>
              <a:ea typeface="BIZ UDPゴシック" panose="020B0400000000000000" pitchFamily="50" charset="-128"/>
            </a:endParaRPr>
          </a:p>
        </p:txBody>
      </p:sp>
      <p:sp>
        <p:nvSpPr>
          <p:cNvPr id="49" name="四角形: 1 つの角を切り取る 48">
            <a:extLst>
              <a:ext uri="{FF2B5EF4-FFF2-40B4-BE49-F238E27FC236}">
                <a16:creationId xmlns:a16="http://schemas.microsoft.com/office/drawing/2014/main" id="{22875916-C7EF-755F-7616-F4FF0150A078}"/>
              </a:ext>
            </a:extLst>
          </p:cNvPr>
          <p:cNvSpPr/>
          <p:nvPr/>
        </p:nvSpPr>
        <p:spPr>
          <a:xfrm>
            <a:off x="138847" y="1179773"/>
            <a:ext cx="6592304" cy="1209422"/>
          </a:xfrm>
          <a:prstGeom prst="snip1Rect">
            <a:avLst/>
          </a:prstGeom>
          <a:noFill/>
          <a:ln w="381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コンテンツ プレースホルダー 2">
            <a:extLst>
              <a:ext uri="{FF2B5EF4-FFF2-40B4-BE49-F238E27FC236}">
                <a16:creationId xmlns:a16="http://schemas.microsoft.com/office/drawing/2014/main" id="{B7C3DA11-DAE2-B7E7-5600-A3CFA5059E73}"/>
              </a:ext>
            </a:extLst>
          </p:cNvPr>
          <p:cNvSpPr txBox="1">
            <a:spLocks/>
          </p:cNvSpPr>
          <p:nvPr/>
        </p:nvSpPr>
        <p:spPr>
          <a:xfrm>
            <a:off x="175167" y="1257930"/>
            <a:ext cx="6519665" cy="1053109"/>
          </a:xfrm>
          <a:prstGeom prst="rect">
            <a:avLst/>
          </a:prstGeom>
        </p:spPr>
        <p:txBody>
          <a:bodyPr vert="horz" wrap="square" lIns="91440" tIns="45720" rIns="91440" bIns="45720" rtlCol="0" anchor="t" anchorCtr="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「ロコモ」</a:t>
            </a:r>
            <a:r>
              <a:rPr kumimoji="1" lang="ja-JP" altLang="en-US" sz="2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とは</a:t>
            </a:r>
            <a:r>
              <a:rPr lang="ja-JP" altLang="en-US" sz="2000" dirty="0">
                <a:solidFill>
                  <a:prstClr val="black"/>
                </a:solidFill>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ロコモティブシンドロームの略で、</a:t>
            </a:r>
            <a:endParaRPr lang="en-US" altLang="ja-JP" sz="1500" dirty="0">
              <a:latin typeface="BIZ UDPゴシック" panose="020B0400000000000000" pitchFamily="50" charset="-128"/>
              <a:ea typeface="BIZ UDPゴシック" panose="020B0400000000000000" pitchFamily="50" charset="-128"/>
            </a:endParaRPr>
          </a:p>
          <a:p>
            <a:pPr marL="0" indent="0">
              <a:lnSpc>
                <a:spcPts val="2000"/>
              </a:lnSpc>
              <a:buNone/>
            </a:pPr>
            <a:r>
              <a:rPr lang="ja-JP" altLang="en-US" sz="2400" dirty="0">
                <a:latin typeface="BIZ UDPゴシック" panose="020B0400000000000000" pitchFamily="50" charset="-128"/>
                <a:ea typeface="BIZ UDPゴシック" panose="020B0400000000000000" pitchFamily="50" charset="-128"/>
              </a:rPr>
              <a:t>立ったり歩いたりする身体能力が低下した状態</a:t>
            </a:r>
            <a:endParaRPr lang="en-US" altLang="ja-JP" sz="2400" dirty="0">
              <a:latin typeface="BIZ UDPゴシック" panose="020B0400000000000000" pitchFamily="50" charset="-128"/>
              <a:ea typeface="BIZ UDPゴシック" panose="020B0400000000000000" pitchFamily="50" charset="-128"/>
            </a:endParaRPr>
          </a:p>
          <a:p>
            <a:pPr marL="0" indent="0">
              <a:lnSpc>
                <a:spcPts val="1300"/>
              </a:lnSpc>
              <a:buNone/>
            </a:pPr>
            <a:r>
              <a:rPr lang="ja-JP" altLang="en-US" sz="1500" dirty="0">
                <a:latin typeface="BIZ UDPゴシック" panose="020B0400000000000000" pitchFamily="50" charset="-128"/>
                <a:ea typeface="BIZ UDPゴシック" panose="020B0400000000000000" pitchFamily="50" charset="-128"/>
              </a:rPr>
              <a:t>のことを言います。和名は、</a:t>
            </a:r>
            <a:r>
              <a:rPr lang="ja-JP" altLang="en-US" sz="1600" dirty="0">
                <a:latin typeface="BIZ UDPゴシック" panose="020B0400000000000000" pitchFamily="50" charset="-128"/>
                <a:ea typeface="BIZ UDPゴシック" panose="020B0400000000000000" pitchFamily="50" charset="-128"/>
              </a:rPr>
              <a:t>「運動器症候群」</a:t>
            </a:r>
            <a:r>
              <a:rPr lang="ja-JP" altLang="en-US" sz="1500" dirty="0">
                <a:latin typeface="BIZ UDPゴシック" panose="020B0400000000000000" pitchFamily="50" charset="-128"/>
                <a:ea typeface="BIZ UDPゴシック" panose="020B0400000000000000" pitchFamily="50" charset="-128"/>
              </a:rPr>
              <a:t>と言われます。</a:t>
            </a:r>
            <a:endParaRPr lang="en-US" altLang="ja-JP" sz="1500" dirty="0">
              <a:latin typeface="BIZ UDPゴシック" panose="020B0400000000000000" pitchFamily="50" charset="-128"/>
              <a:ea typeface="BIZ UDPゴシック" panose="020B0400000000000000" pitchFamily="50" charset="-128"/>
            </a:endParaRPr>
          </a:p>
        </p:txBody>
      </p:sp>
      <p:sp>
        <p:nvSpPr>
          <p:cNvPr id="52" name="テキスト ボックス 51">
            <a:extLst>
              <a:ext uri="{FF2B5EF4-FFF2-40B4-BE49-F238E27FC236}">
                <a16:creationId xmlns:a16="http://schemas.microsoft.com/office/drawing/2014/main" id="{77D1899F-8058-6181-50BC-C6D06B873C35}"/>
              </a:ext>
            </a:extLst>
          </p:cNvPr>
          <p:cNvSpPr txBox="1"/>
          <p:nvPr/>
        </p:nvSpPr>
        <p:spPr>
          <a:xfrm>
            <a:off x="6410163" y="1528874"/>
            <a:ext cx="432000"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1</a:t>
            </a:r>
            <a:endParaRPr kumimoji="1" lang="ja-JP" altLang="en-US" sz="600" dirty="0">
              <a:latin typeface="BIZ UDPゴシック" panose="020B0400000000000000" pitchFamily="50" charset="-128"/>
              <a:ea typeface="BIZ UDPゴシック" panose="020B0400000000000000" pitchFamily="50" charset="-128"/>
            </a:endParaRPr>
          </a:p>
        </p:txBody>
      </p:sp>
      <p:sp>
        <p:nvSpPr>
          <p:cNvPr id="53" name="テキスト ボックス 52">
            <a:extLst>
              <a:ext uri="{FF2B5EF4-FFF2-40B4-BE49-F238E27FC236}">
                <a16:creationId xmlns:a16="http://schemas.microsoft.com/office/drawing/2014/main" id="{3CD56865-EE0C-C320-4F46-89034E620156}"/>
              </a:ext>
            </a:extLst>
          </p:cNvPr>
          <p:cNvSpPr txBox="1"/>
          <p:nvPr/>
        </p:nvSpPr>
        <p:spPr>
          <a:xfrm>
            <a:off x="4978619" y="1951213"/>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2</a:t>
            </a:r>
            <a:endParaRPr kumimoji="1" lang="ja-JP" altLang="en-US" sz="600" dirty="0">
              <a:latin typeface="BIZ UDPゴシック" panose="020B0400000000000000" pitchFamily="50" charset="-128"/>
              <a:ea typeface="BIZ UDPゴシック" panose="020B0400000000000000" pitchFamily="50" charset="-128"/>
            </a:endParaRPr>
          </a:p>
        </p:txBody>
      </p:sp>
      <p:pic>
        <p:nvPicPr>
          <p:cNvPr id="54" name="図 53" descr="背景パターン&#10;&#10;AI 生成コンテンツは誤りを含む可能性があります。">
            <a:extLst>
              <a:ext uri="{FF2B5EF4-FFF2-40B4-BE49-F238E27FC236}">
                <a16:creationId xmlns:a16="http://schemas.microsoft.com/office/drawing/2014/main" id="{10571A8B-C483-85D9-935F-EF5BC5E1A45D}"/>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rot="1126712">
            <a:off x="5755475" y="931058"/>
            <a:ext cx="706318" cy="706318"/>
          </a:xfrm>
          <a:prstGeom prst="rect">
            <a:avLst/>
          </a:prstGeom>
        </p:spPr>
      </p:pic>
      <p:sp>
        <p:nvSpPr>
          <p:cNvPr id="65" name="テキスト ボックス 64">
            <a:extLst>
              <a:ext uri="{FF2B5EF4-FFF2-40B4-BE49-F238E27FC236}">
                <a16:creationId xmlns:a16="http://schemas.microsoft.com/office/drawing/2014/main" id="{21162E21-B9E8-C01B-11D7-D877513D99B5}"/>
              </a:ext>
            </a:extLst>
          </p:cNvPr>
          <p:cNvSpPr txBox="1"/>
          <p:nvPr/>
        </p:nvSpPr>
        <p:spPr>
          <a:xfrm>
            <a:off x="-3827" y="9277728"/>
            <a:ext cx="2772000" cy="553998"/>
          </a:xfrm>
          <a:prstGeom prst="rect">
            <a:avLst/>
          </a:prstGeom>
          <a:noFill/>
        </p:spPr>
        <p:txBody>
          <a:bodyPr wrap="square" rtlCol="0">
            <a:spAutoFit/>
          </a:bodyPr>
          <a:lstStyle/>
          <a:p>
            <a:r>
              <a:rPr kumimoji="1" lang="ja-JP" altLang="en-US" sz="500" dirty="0">
                <a:latin typeface="BIZ UDPゴシック" panose="020B0400000000000000" pitchFamily="50" charset="-128"/>
                <a:ea typeface="BIZ UDPゴシック" panose="020B0400000000000000" pitchFamily="50" charset="-128"/>
              </a:rPr>
              <a:t>＊１：厚生労働省　健康日本</a:t>
            </a:r>
            <a:r>
              <a:rPr kumimoji="1" lang="en-US" altLang="ja-JP" sz="500" dirty="0">
                <a:latin typeface="BIZ UDPゴシック" panose="020B0400000000000000" pitchFamily="50" charset="-128"/>
                <a:ea typeface="BIZ UDPゴシック" panose="020B0400000000000000" pitchFamily="50" charset="-128"/>
              </a:rPr>
              <a:t>21</a:t>
            </a:r>
            <a:r>
              <a:rPr kumimoji="1" lang="ja-JP" altLang="en-US" sz="500" dirty="0">
                <a:latin typeface="BIZ UDPゴシック" panose="020B0400000000000000" pitchFamily="50" charset="-128"/>
                <a:ea typeface="BIZ UDPゴシック" panose="020B0400000000000000" pitchFamily="50" charset="-128"/>
              </a:rPr>
              <a:t>アクション支援システム </a:t>
            </a:r>
            <a:r>
              <a:rPr kumimoji="1" lang="en-US" altLang="ja-JP" sz="500" dirty="0">
                <a:latin typeface="BIZ UDPゴシック" panose="020B0400000000000000" pitchFamily="50" charset="-128"/>
                <a:ea typeface="BIZ UDPゴシック" panose="020B0400000000000000" pitchFamily="50" charset="-128"/>
              </a:rPr>
              <a:t>Web</a:t>
            </a:r>
            <a:r>
              <a:rPr kumimoji="1" lang="ja-JP" altLang="en-US" sz="500" dirty="0">
                <a:latin typeface="BIZ UDPゴシック" panose="020B0400000000000000" pitchFamily="50" charset="-128"/>
                <a:ea typeface="BIZ UDPゴシック" panose="020B0400000000000000" pitchFamily="50" charset="-128"/>
              </a:rPr>
              <a:t>サイト 　　 </a:t>
            </a:r>
            <a:endParaRPr kumimoji="1" lang="en-US" altLang="ja-JP" sz="500" dirty="0">
              <a:latin typeface="BIZ UDPゴシック" panose="020B0400000000000000" pitchFamily="50" charset="-128"/>
              <a:ea typeface="BIZ UDPゴシック" panose="020B0400000000000000" pitchFamily="50" charset="-128"/>
            </a:endParaRPr>
          </a:p>
          <a:p>
            <a:r>
              <a:rPr kumimoji="1" lang="en-US" altLang="ja-JP" sz="500" dirty="0">
                <a:latin typeface="BIZ UDPゴシック" panose="020B0400000000000000" pitchFamily="50" charset="-128"/>
                <a:ea typeface="BIZ UDPゴシック" panose="020B0400000000000000" pitchFamily="50" charset="-128"/>
              </a:rPr>
              <a:t>      https://www.mhlw.go.jp/stf/newpage_36020.html</a:t>
            </a:r>
          </a:p>
          <a:p>
            <a:r>
              <a:rPr kumimoji="1" lang="ja-JP" altLang="en-US" sz="500" dirty="0">
                <a:latin typeface="BIZ UDPゴシック" panose="020B0400000000000000" pitchFamily="50" charset="-128"/>
                <a:ea typeface="BIZ UDPゴシック" panose="020B0400000000000000" pitchFamily="50" charset="-128"/>
              </a:rPr>
              <a:t>＊２：ロコモティブシンドロームとは </a:t>
            </a:r>
            <a:r>
              <a:rPr kumimoji="1" lang="en-US" altLang="ja-JP" sz="500" dirty="0">
                <a:latin typeface="BIZ UDPゴシック" panose="020B0400000000000000" pitchFamily="50" charset="-128"/>
                <a:ea typeface="BIZ UDPゴシック" panose="020B0400000000000000" pitchFamily="50" charset="-128"/>
              </a:rPr>
              <a:t>| </a:t>
            </a:r>
            <a:r>
              <a:rPr kumimoji="1" lang="ja-JP" altLang="en-US" sz="500" dirty="0">
                <a:latin typeface="BIZ UDPゴシック" panose="020B0400000000000000" pitchFamily="50" charset="-128"/>
                <a:ea typeface="BIZ UDPゴシック" panose="020B0400000000000000" pitchFamily="50" charset="-128"/>
              </a:rPr>
              <a:t>健康長寿ネット    </a:t>
            </a:r>
            <a:endParaRPr kumimoji="1" lang="en-US" altLang="ja-JP" sz="500" dirty="0">
              <a:latin typeface="BIZ UDPゴシック" panose="020B0400000000000000" pitchFamily="50" charset="-128"/>
              <a:ea typeface="BIZ UDPゴシック" panose="020B0400000000000000" pitchFamily="50" charset="-128"/>
            </a:endParaRPr>
          </a:p>
          <a:p>
            <a:r>
              <a:rPr kumimoji="1" lang="en-US" altLang="ja-JP" sz="500" dirty="0">
                <a:latin typeface="BIZ UDPゴシック" panose="020B0400000000000000" pitchFamily="50" charset="-128"/>
                <a:ea typeface="BIZ UDPゴシック" panose="020B0400000000000000" pitchFamily="50" charset="-128"/>
              </a:rPr>
              <a:t>      https://www.tyojyu.or.jp/net/byouki/locomotive-syndrome/about.html</a:t>
            </a:r>
          </a:p>
          <a:p>
            <a:r>
              <a:rPr kumimoji="1" lang="ja-JP" altLang="en-US" sz="500" dirty="0">
                <a:latin typeface="BIZ UDPゴシック" panose="020B0400000000000000" pitchFamily="50" charset="-128"/>
                <a:ea typeface="BIZ UDPゴシック" panose="020B0400000000000000" pitchFamily="50" charset="-128"/>
              </a:rPr>
              <a:t>＊</a:t>
            </a:r>
            <a:r>
              <a:rPr kumimoji="1" lang="en-US" altLang="ja-JP" sz="500" dirty="0">
                <a:latin typeface="BIZ UDPゴシック" panose="020B0400000000000000" pitchFamily="50" charset="-128"/>
                <a:ea typeface="BIZ UDPゴシック" panose="020B0400000000000000" pitchFamily="50" charset="-128"/>
              </a:rPr>
              <a:t>3</a:t>
            </a:r>
            <a:r>
              <a:rPr kumimoji="1" lang="ja-JP" altLang="en-US" sz="500" dirty="0">
                <a:latin typeface="BIZ UDPゴシック" panose="020B0400000000000000" pitchFamily="50" charset="-128"/>
                <a:ea typeface="BIZ UDPゴシック" panose="020B0400000000000000" pitchFamily="50" charset="-128"/>
              </a:rPr>
              <a:t>：折茂肇監修</a:t>
            </a:r>
            <a:r>
              <a:rPr kumimoji="1" lang="en-US" altLang="ja-JP" sz="500" dirty="0">
                <a:latin typeface="BIZ UDPゴシック" panose="020B0400000000000000" pitchFamily="50" charset="-128"/>
                <a:ea typeface="BIZ UDPゴシック" panose="020B0400000000000000" pitchFamily="50" charset="-128"/>
              </a:rPr>
              <a:t>,</a:t>
            </a:r>
            <a:r>
              <a:rPr kumimoji="1" lang="ja-JP" altLang="en-US" sz="500" dirty="0">
                <a:latin typeface="BIZ UDPゴシック" panose="020B0400000000000000" pitchFamily="50" charset="-128"/>
                <a:ea typeface="BIZ UDPゴシック" panose="020B0400000000000000" pitchFamily="50" charset="-128"/>
              </a:rPr>
              <a:t>骨粗鬆症 検診・保健指導マニュアル第</a:t>
            </a:r>
            <a:r>
              <a:rPr kumimoji="1" lang="en-US" altLang="ja-JP" sz="500" dirty="0">
                <a:latin typeface="BIZ UDPゴシック" panose="020B0400000000000000" pitchFamily="50" charset="-128"/>
                <a:ea typeface="BIZ UDPゴシック" panose="020B0400000000000000" pitchFamily="50" charset="-128"/>
              </a:rPr>
              <a:t>2</a:t>
            </a:r>
            <a:r>
              <a:rPr kumimoji="1" lang="ja-JP" altLang="en-US" sz="500" dirty="0">
                <a:latin typeface="BIZ UDPゴシック" panose="020B0400000000000000" pitchFamily="50" charset="-128"/>
                <a:ea typeface="BIZ UDPゴシック" panose="020B0400000000000000" pitchFamily="50" charset="-128"/>
              </a:rPr>
              <a:t>版</a:t>
            </a:r>
            <a:r>
              <a:rPr kumimoji="1" lang="en-US" altLang="ja-JP" sz="500" dirty="0">
                <a:latin typeface="BIZ UDPゴシック" panose="020B0400000000000000" pitchFamily="50" charset="-128"/>
                <a:ea typeface="BIZ UDPゴシック" panose="020B0400000000000000" pitchFamily="50" charset="-128"/>
              </a:rPr>
              <a:t>,</a:t>
            </a:r>
            <a:r>
              <a:rPr kumimoji="1" lang="ja-JP" altLang="en-US" sz="500" dirty="0">
                <a:latin typeface="BIZ UDPゴシック" panose="020B0400000000000000" pitchFamily="50" charset="-128"/>
                <a:ea typeface="BIZ UDPゴシック" panose="020B0400000000000000" pitchFamily="50" charset="-128"/>
              </a:rPr>
              <a:t> </a:t>
            </a:r>
            <a:r>
              <a:rPr kumimoji="1" lang="en-US" altLang="ja-JP" sz="500" dirty="0">
                <a:latin typeface="BIZ UDPゴシック" panose="020B0400000000000000" pitchFamily="50" charset="-128"/>
                <a:ea typeface="BIZ UDPゴシック" panose="020B0400000000000000" pitchFamily="50" charset="-128"/>
              </a:rPr>
              <a:t>p.2</a:t>
            </a:r>
          </a:p>
          <a:p>
            <a:r>
              <a:rPr kumimoji="1" lang="ja-JP" altLang="en-US" sz="500" dirty="0">
                <a:latin typeface="BIZ UDPゴシック" panose="020B0400000000000000" pitchFamily="50" charset="-128"/>
                <a:ea typeface="BIZ UDPゴシック" panose="020B0400000000000000" pitchFamily="50" charset="-128"/>
              </a:rPr>
              <a:t>＊４：日本老年医学会雑誌 </a:t>
            </a:r>
            <a:r>
              <a:rPr kumimoji="1" lang="en-US" altLang="ja-JP" sz="500" dirty="0">
                <a:latin typeface="BIZ UDPゴシック" panose="020B0400000000000000" pitchFamily="50" charset="-128"/>
                <a:ea typeface="BIZ UDPゴシック" panose="020B0400000000000000" pitchFamily="50" charset="-128"/>
              </a:rPr>
              <a:t>47</a:t>
            </a:r>
            <a:r>
              <a:rPr kumimoji="1" lang="ja-JP" altLang="en-US" sz="500" dirty="0">
                <a:latin typeface="BIZ UDPゴシック" panose="020B0400000000000000" pitchFamily="50" charset="-128"/>
                <a:ea typeface="BIZ UDPゴシック" panose="020B0400000000000000" pitchFamily="50" charset="-128"/>
              </a:rPr>
              <a:t>巻</a:t>
            </a:r>
            <a:r>
              <a:rPr kumimoji="1" lang="en-US" altLang="ja-JP" sz="500" dirty="0">
                <a:latin typeface="BIZ UDPゴシック" panose="020B0400000000000000" pitchFamily="50" charset="-128"/>
                <a:ea typeface="BIZ UDPゴシック" panose="020B0400000000000000" pitchFamily="50" charset="-128"/>
              </a:rPr>
              <a:t>1</a:t>
            </a:r>
            <a:r>
              <a:rPr kumimoji="1" lang="ja-JP" altLang="en-US" sz="500" dirty="0">
                <a:latin typeface="BIZ UDPゴシック" panose="020B0400000000000000" pitchFamily="50" charset="-128"/>
                <a:ea typeface="BIZ UDPゴシック" panose="020B0400000000000000" pitchFamily="50" charset="-128"/>
              </a:rPr>
              <a:t>号</a:t>
            </a:r>
            <a:r>
              <a:rPr kumimoji="1" lang="en-US" altLang="ja-JP" sz="500" dirty="0">
                <a:latin typeface="BIZ UDPゴシック" panose="020B0400000000000000" pitchFamily="50" charset="-128"/>
                <a:ea typeface="BIZ UDPゴシック" panose="020B0400000000000000" pitchFamily="50" charset="-128"/>
              </a:rPr>
              <a:t>(2010:1)</a:t>
            </a:r>
            <a:r>
              <a:rPr kumimoji="1" lang="ja-JP" altLang="en-US" sz="500" dirty="0">
                <a:latin typeface="BIZ UDPゴシック" panose="020B0400000000000000" pitchFamily="50" charset="-128"/>
                <a:ea typeface="BIZ UDPゴシック" panose="020B0400000000000000" pitchFamily="50" charset="-128"/>
              </a:rPr>
              <a:t>「日本人筋肉量の加齢による特徴」 </a:t>
            </a:r>
            <a:endParaRPr kumimoji="1" lang="en-US" altLang="ja-JP" sz="500" dirty="0">
              <a:latin typeface="BIZ UDPゴシック" panose="020B0400000000000000" pitchFamily="50" charset="-128"/>
              <a:ea typeface="BIZ UDPゴシック" panose="020B0400000000000000" pitchFamily="50" charset="-128"/>
            </a:endParaRPr>
          </a:p>
        </p:txBody>
      </p:sp>
      <p:sp>
        <p:nvSpPr>
          <p:cNvPr id="66" name="テキスト ボックス 65">
            <a:extLst>
              <a:ext uri="{FF2B5EF4-FFF2-40B4-BE49-F238E27FC236}">
                <a16:creationId xmlns:a16="http://schemas.microsoft.com/office/drawing/2014/main" id="{0F9F0D9C-4D1B-D34C-1486-1DA375D16691}"/>
              </a:ext>
            </a:extLst>
          </p:cNvPr>
          <p:cNvSpPr txBox="1"/>
          <p:nvPr/>
        </p:nvSpPr>
        <p:spPr>
          <a:xfrm>
            <a:off x="2714344" y="9277728"/>
            <a:ext cx="4121946" cy="630942"/>
          </a:xfrm>
          <a:prstGeom prst="rect">
            <a:avLst/>
          </a:prstGeom>
          <a:noFill/>
        </p:spPr>
        <p:txBody>
          <a:bodyPr wrap="square" rtlCol="0">
            <a:spAutoFit/>
          </a:bodyPr>
          <a:lstStyle/>
          <a:p>
            <a:r>
              <a:rPr kumimoji="1" lang="ja-JP" altLang="en-US" sz="500" dirty="0">
                <a:latin typeface="BIZ UDPゴシック" panose="020B0400000000000000" pitchFamily="50" charset="-128"/>
                <a:ea typeface="BIZ UDPゴシック" panose="020B0400000000000000" pitchFamily="50" charset="-128"/>
              </a:rPr>
              <a:t>＊</a:t>
            </a:r>
            <a:r>
              <a:rPr kumimoji="1" lang="en-US" altLang="ja-JP" sz="500" dirty="0">
                <a:latin typeface="BIZ UDPゴシック" panose="020B0400000000000000" pitchFamily="50" charset="-128"/>
                <a:ea typeface="BIZ UDPゴシック" panose="020B0400000000000000" pitchFamily="50" charset="-128"/>
              </a:rPr>
              <a:t>5</a:t>
            </a:r>
            <a:r>
              <a:rPr kumimoji="1" lang="ja-JP" altLang="en-US" sz="500" dirty="0">
                <a:latin typeface="BIZ UDPゴシック" panose="020B0400000000000000" pitchFamily="50" charset="-128"/>
                <a:ea typeface="BIZ UDPゴシック" panose="020B0400000000000000" pitchFamily="50" charset="-128"/>
              </a:rPr>
              <a:t>：厚生労働省　</a:t>
            </a:r>
            <a:r>
              <a:rPr kumimoji="1" lang="en-US" altLang="ja-JP" sz="500" dirty="0">
                <a:latin typeface="BIZ UDPゴシック" panose="020B0400000000000000" pitchFamily="50" charset="-128"/>
                <a:ea typeface="BIZ UDPゴシック" panose="020B0400000000000000" pitchFamily="50" charset="-128"/>
              </a:rPr>
              <a:t>2022</a:t>
            </a:r>
            <a:r>
              <a:rPr kumimoji="1" lang="ja-JP" altLang="en-US" sz="500" dirty="0">
                <a:latin typeface="BIZ UDPゴシック" panose="020B0400000000000000" pitchFamily="50" charset="-128"/>
                <a:ea typeface="BIZ UDPゴシック" panose="020B0400000000000000" pitchFamily="50" charset="-128"/>
              </a:rPr>
              <a:t>（令和４）年　国民生活基礎調査の概況 統計表・第</a:t>
            </a:r>
            <a:r>
              <a:rPr kumimoji="1" lang="en-US" altLang="ja-JP" sz="500" dirty="0">
                <a:latin typeface="BIZ UDPゴシック" panose="020B0400000000000000" pitchFamily="50" charset="-128"/>
                <a:ea typeface="BIZ UDPゴシック" panose="020B0400000000000000" pitchFamily="50" charset="-128"/>
              </a:rPr>
              <a:t>13</a:t>
            </a:r>
            <a:r>
              <a:rPr kumimoji="1" lang="ja-JP" altLang="en-US" sz="500" dirty="0">
                <a:latin typeface="BIZ UDPゴシック" panose="020B0400000000000000" pitchFamily="50" charset="-128"/>
                <a:ea typeface="BIZ UDPゴシック" panose="020B0400000000000000" pitchFamily="50" charset="-128"/>
              </a:rPr>
              <a:t>表　　　（運動器の障害：骨折転倒・関節疾患・脊髄損傷の合計）</a:t>
            </a:r>
            <a:endParaRPr kumimoji="1" lang="en-US" altLang="ja-JP" sz="500" dirty="0">
              <a:latin typeface="BIZ UDPゴシック" panose="020B0400000000000000" pitchFamily="50" charset="-128"/>
              <a:ea typeface="BIZ UDPゴシック" panose="020B0400000000000000" pitchFamily="50" charset="-128"/>
            </a:endParaRPr>
          </a:p>
          <a:p>
            <a:r>
              <a:rPr kumimoji="1" lang="en-US" altLang="ja-JP" sz="500" dirty="0">
                <a:latin typeface="BIZ UDPゴシック" panose="020B0400000000000000" pitchFamily="50" charset="-128"/>
                <a:ea typeface="BIZ UDPゴシック" panose="020B0400000000000000" pitchFamily="50" charset="-128"/>
              </a:rPr>
              <a:t>       https://www.mhlw.go.jp/toukei/saikin/hw/k-tyosa/k-tyosa22/index.html </a:t>
            </a:r>
          </a:p>
          <a:p>
            <a:r>
              <a:rPr kumimoji="1" lang="ja-JP" altLang="en-US" sz="500" dirty="0">
                <a:latin typeface="BIZ UDPゴシック" panose="020B0400000000000000" pitchFamily="50" charset="-128"/>
                <a:ea typeface="BIZ UDPゴシック" panose="020B0400000000000000" pitchFamily="50" charset="-128"/>
              </a:rPr>
              <a:t>＊６：日本整形外科学会公式 ロコモティブシンドローム予防啓発公式サイト　</a:t>
            </a:r>
            <a:r>
              <a:rPr kumimoji="1" lang="en-US" altLang="ja-JP" sz="500" dirty="0">
                <a:latin typeface="BIZ UDPゴシック" panose="020B0400000000000000" pitchFamily="50" charset="-128"/>
                <a:ea typeface="BIZ UDPゴシック" panose="020B0400000000000000" pitchFamily="50" charset="-128"/>
              </a:rPr>
              <a:t>https://locomo-joa.jp/locomo#section02    </a:t>
            </a:r>
            <a:br>
              <a:rPr kumimoji="1" lang="en-US" altLang="ja-JP" sz="500" dirty="0">
                <a:latin typeface="BIZ UDPゴシック" panose="020B0400000000000000" pitchFamily="50" charset="-128"/>
                <a:ea typeface="BIZ UDPゴシック" panose="020B0400000000000000" pitchFamily="50" charset="-128"/>
              </a:rPr>
            </a:br>
            <a:r>
              <a:rPr kumimoji="1" lang="ja-JP" altLang="en-US" sz="500" dirty="0">
                <a:latin typeface="BIZ UDPゴシック" panose="020B0400000000000000" pitchFamily="50" charset="-128"/>
                <a:ea typeface="BIZ UDPゴシック" panose="020B0400000000000000" pitchFamily="50" charset="-128"/>
              </a:rPr>
              <a:t>＊７：日本整形外科学会公式 ロコモティブシンドローム予防啓発公式サイト　</a:t>
            </a:r>
            <a:r>
              <a:rPr kumimoji="1" lang="en-US" altLang="ja-JP" sz="500" dirty="0">
                <a:latin typeface="BIZ UDPゴシック" panose="020B0400000000000000" pitchFamily="50" charset="-128"/>
                <a:ea typeface="BIZ UDPゴシック" panose="020B0400000000000000" pitchFamily="50" charset="-128"/>
              </a:rPr>
              <a:t>https://locomo-joa.jp/check/locotre</a:t>
            </a:r>
          </a:p>
          <a:p>
            <a:r>
              <a:rPr kumimoji="1" lang="ja-JP" altLang="en-US" sz="500" dirty="0">
                <a:latin typeface="BIZ UDPゴシック" panose="020B0400000000000000" pitchFamily="50" charset="-128"/>
                <a:ea typeface="BIZ UDPゴシック" panose="020B0400000000000000" pitchFamily="50" charset="-128"/>
              </a:rPr>
              <a:t>＊８：厚生労働省 アクティブガイド－健康づくりのための身体活動・運動ガイド</a:t>
            </a:r>
            <a:r>
              <a:rPr kumimoji="1" lang="en-US" altLang="ja-JP" sz="500" dirty="0">
                <a:latin typeface="BIZ UDPゴシック" panose="020B0400000000000000" pitchFamily="50" charset="-128"/>
                <a:ea typeface="BIZ UDPゴシック" panose="020B0400000000000000" pitchFamily="50" charset="-128"/>
              </a:rPr>
              <a:t>2023</a:t>
            </a:r>
            <a:r>
              <a:rPr kumimoji="1" lang="ja-JP" altLang="en-US" sz="500" dirty="0">
                <a:latin typeface="BIZ UDPゴシック" panose="020B0400000000000000" pitchFamily="50" charset="-128"/>
                <a:ea typeface="BIZ UDPゴシック" panose="020B0400000000000000" pitchFamily="50" charset="-128"/>
              </a:rPr>
              <a:t>－　（アクティブガイド</a:t>
            </a:r>
            <a:r>
              <a:rPr kumimoji="1" lang="en-US" altLang="ja-JP" sz="500" dirty="0">
                <a:latin typeface="BIZ UDPゴシック" panose="020B0400000000000000" pitchFamily="50" charset="-128"/>
                <a:ea typeface="BIZ UDPゴシック" panose="020B0400000000000000" pitchFamily="50" charset="-128"/>
              </a:rPr>
              <a:t>2023</a:t>
            </a:r>
            <a:r>
              <a:rPr kumimoji="1" lang="ja-JP" altLang="en-US" sz="500" dirty="0">
                <a:latin typeface="BIZ UDPゴシック" panose="020B0400000000000000" pitchFamily="50" charset="-128"/>
                <a:ea typeface="BIZ UDPゴシック" panose="020B0400000000000000" pitchFamily="50" charset="-128"/>
              </a:rPr>
              <a:t>）成人版（両面印刷・三つ折り</a:t>
            </a:r>
            <a:r>
              <a:rPr kumimoji="1" lang="en-US" altLang="ja-JP" sz="500" dirty="0">
                <a:latin typeface="BIZ UDPゴシック" panose="020B0400000000000000" pitchFamily="50" charset="-128"/>
                <a:ea typeface="BIZ UDPゴシック" panose="020B0400000000000000" pitchFamily="50" charset="-128"/>
              </a:rPr>
              <a:t>)</a:t>
            </a:r>
          </a:p>
          <a:p>
            <a:r>
              <a:rPr kumimoji="1" lang="en-US" altLang="ja-JP" sz="500" dirty="0">
                <a:latin typeface="BIZ UDPゴシック" panose="020B0400000000000000" pitchFamily="50" charset="-128"/>
                <a:ea typeface="BIZ UDPゴシック" panose="020B0400000000000000" pitchFamily="50" charset="-128"/>
              </a:rPr>
              <a:t>       https://www.mhlw.go.jp/stf/seisakunitsuite/bunya/kenkou_iryou/kenkou/undou/index.html</a:t>
            </a:r>
          </a:p>
          <a:p>
            <a:pPr algn="r"/>
            <a:r>
              <a:rPr kumimoji="1" lang="ja-JP" altLang="en-US" sz="500" dirty="0">
                <a:latin typeface="BIZ UDPゴシック" panose="020B0400000000000000" pitchFamily="50" charset="-128"/>
                <a:ea typeface="BIZ UDPゴシック" panose="020B0400000000000000" pitchFamily="50" charset="-128"/>
              </a:rPr>
              <a:t>（</a:t>
            </a:r>
            <a:r>
              <a:rPr kumimoji="1" lang="en-US" altLang="ja-JP" sz="500" dirty="0">
                <a:latin typeface="BIZ UDPゴシック" panose="020B0400000000000000" pitchFamily="50" charset="-128"/>
                <a:ea typeface="BIZ UDPゴシック" panose="020B0400000000000000" pitchFamily="50" charset="-128"/>
              </a:rPr>
              <a:t>2026</a:t>
            </a:r>
            <a:r>
              <a:rPr kumimoji="1" lang="ja-JP" altLang="en-US" sz="500" dirty="0">
                <a:latin typeface="BIZ UDPゴシック" panose="020B0400000000000000" pitchFamily="50" charset="-128"/>
                <a:ea typeface="BIZ UDPゴシック" panose="020B0400000000000000" pitchFamily="50" charset="-128"/>
              </a:rPr>
              <a:t>年</a:t>
            </a:r>
            <a:r>
              <a:rPr kumimoji="1" lang="en-US" altLang="ja-JP" sz="500" dirty="0">
                <a:latin typeface="BIZ UDPゴシック" panose="020B0400000000000000" pitchFamily="50" charset="-128"/>
                <a:ea typeface="BIZ UDPゴシック" panose="020B0400000000000000" pitchFamily="50" charset="-128"/>
              </a:rPr>
              <a:t>3</a:t>
            </a:r>
            <a:r>
              <a:rPr kumimoji="1" lang="ja-JP" altLang="en-US" sz="500" dirty="0">
                <a:latin typeface="BIZ UDPゴシック" panose="020B0400000000000000" pitchFamily="50" charset="-128"/>
                <a:ea typeface="BIZ UDPゴシック" panose="020B0400000000000000" pitchFamily="50" charset="-128"/>
              </a:rPr>
              <a:t>月</a:t>
            </a:r>
            <a:r>
              <a:rPr kumimoji="1" lang="en-US" altLang="ja-JP" sz="500" dirty="0">
                <a:latin typeface="BIZ UDPゴシック" panose="020B0400000000000000" pitchFamily="50" charset="-128"/>
                <a:ea typeface="BIZ UDPゴシック" panose="020B0400000000000000" pitchFamily="50" charset="-128"/>
              </a:rPr>
              <a:t>3</a:t>
            </a:r>
            <a:r>
              <a:rPr kumimoji="1" lang="ja-JP" altLang="en-US" sz="500" dirty="0">
                <a:latin typeface="BIZ UDPゴシック" panose="020B0400000000000000" pitchFamily="50" charset="-128"/>
                <a:ea typeface="BIZ UDPゴシック" panose="020B0400000000000000" pitchFamily="50" charset="-128"/>
              </a:rPr>
              <a:t>日に確認）</a:t>
            </a:r>
            <a:endParaRPr kumimoji="1" lang="en-US" altLang="ja-JP" sz="500" dirty="0">
              <a:latin typeface="BIZ UDPゴシック" panose="020B0400000000000000" pitchFamily="50" charset="-128"/>
              <a:ea typeface="BIZ UDPゴシック" panose="020B0400000000000000" pitchFamily="50" charset="-128"/>
            </a:endParaRPr>
          </a:p>
        </p:txBody>
      </p:sp>
      <p:grpSp>
        <p:nvGrpSpPr>
          <p:cNvPr id="19" name="グループ化 18">
            <a:extLst>
              <a:ext uri="{FF2B5EF4-FFF2-40B4-BE49-F238E27FC236}">
                <a16:creationId xmlns:a16="http://schemas.microsoft.com/office/drawing/2014/main" id="{155424D3-A8A4-7FA8-4915-F47B6198C58F}"/>
              </a:ext>
            </a:extLst>
          </p:cNvPr>
          <p:cNvGrpSpPr/>
          <p:nvPr/>
        </p:nvGrpSpPr>
        <p:grpSpPr>
          <a:xfrm>
            <a:off x="-354713" y="9068817"/>
            <a:ext cx="7567427" cy="216000"/>
            <a:chOff x="-354713" y="9162124"/>
            <a:chExt cx="7567427" cy="216000"/>
          </a:xfrm>
        </p:grpSpPr>
        <p:sp>
          <p:nvSpPr>
            <p:cNvPr id="62" name="タイトル 1">
              <a:extLst>
                <a:ext uri="{FF2B5EF4-FFF2-40B4-BE49-F238E27FC236}">
                  <a16:creationId xmlns:a16="http://schemas.microsoft.com/office/drawing/2014/main" id="{544A8A80-80BE-F156-31DB-3993447D6022}"/>
                </a:ext>
              </a:extLst>
            </p:cNvPr>
            <p:cNvSpPr txBox="1">
              <a:spLocks/>
            </p:cNvSpPr>
            <p:nvPr/>
          </p:nvSpPr>
          <p:spPr>
            <a:xfrm>
              <a:off x="-354713" y="9185820"/>
              <a:ext cx="7567427" cy="180000"/>
            </a:xfrm>
            <a:prstGeom prst="rect">
              <a:avLst/>
            </a:prstGeom>
            <a:solidFill>
              <a:schemeClr val="accent6">
                <a:lumMod val="40000"/>
                <a:lumOff val="60000"/>
              </a:schemeClr>
            </a:solidFill>
          </p:spPr>
          <p:txBody>
            <a:bodyPr vert="horz" lIns="91440" tIns="45720" rIns="91440" bIns="45720" rtlCol="0" anchor="ctr">
              <a:normAutofit fontScale="25000" lnSpcReduction="2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4000" b="1" dirty="0">
                  <a:solidFill>
                    <a:schemeClr val="bg1"/>
                  </a:solidFill>
                  <a:latin typeface="BIZ UDPゴシック" panose="020B0400000000000000" pitchFamily="50" charset="-128"/>
                  <a:ea typeface="BIZ UDPゴシック" panose="020B0400000000000000" pitchFamily="50" charset="-128"/>
                </a:rPr>
                <a:t>　　　</a:t>
              </a:r>
              <a:endParaRPr lang="ja-JP" altLang="en-US" b="1" dirty="0">
                <a:solidFill>
                  <a:schemeClr val="bg1"/>
                </a:solidFill>
                <a:latin typeface="BIZ UDPゴシック" panose="020B0400000000000000" pitchFamily="50" charset="-128"/>
                <a:ea typeface="BIZ UDPゴシック" panose="020B0400000000000000" pitchFamily="50" charset="-128"/>
              </a:endParaRPr>
            </a:p>
          </p:txBody>
        </p:sp>
        <p:sp>
          <p:nvSpPr>
            <p:cNvPr id="18" name="タイトル 1">
              <a:extLst>
                <a:ext uri="{FF2B5EF4-FFF2-40B4-BE49-F238E27FC236}">
                  <a16:creationId xmlns:a16="http://schemas.microsoft.com/office/drawing/2014/main" id="{B6F34884-FF1A-CFA3-21C8-1A833C2D2937}"/>
                </a:ext>
              </a:extLst>
            </p:cNvPr>
            <p:cNvSpPr txBox="1">
              <a:spLocks/>
            </p:cNvSpPr>
            <p:nvPr/>
          </p:nvSpPr>
          <p:spPr>
            <a:xfrm>
              <a:off x="63000" y="9162124"/>
              <a:ext cx="6732000" cy="216000"/>
            </a:xfrm>
            <a:prstGeom prst="rect">
              <a:avLst/>
            </a:prstGeom>
            <a:no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800" dirty="0">
                  <a:solidFill>
                    <a:schemeClr val="bg1"/>
                  </a:solidFill>
                  <a:latin typeface="BIZ UDPゴシック" panose="020B0400000000000000" pitchFamily="50" charset="-128"/>
                  <a:ea typeface="BIZ UDPゴシック" panose="020B0400000000000000" pitchFamily="50" charset="-128"/>
                </a:rPr>
                <a:t>※</a:t>
              </a:r>
              <a:r>
                <a:rPr lang="ja-JP" altLang="en-US" sz="800" dirty="0">
                  <a:solidFill>
                    <a:schemeClr val="bg1"/>
                  </a:solidFill>
                  <a:latin typeface="BIZ UDPゴシック" panose="020B0400000000000000" pitchFamily="50" charset="-128"/>
                  <a:ea typeface="BIZ UDPゴシック" panose="020B0400000000000000" pitchFamily="50" charset="-128"/>
                </a:rPr>
                <a:t>このリーフレットは、「行動変容プログラムの推進」事業の一環として、大阪府委託のもと大阪健康安全基盤研究所が作成しました。　（</a:t>
              </a:r>
              <a:r>
                <a:rPr lang="en-US" altLang="ja-JP" sz="800" dirty="0">
                  <a:solidFill>
                    <a:schemeClr val="bg1"/>
                  </a:solidFill>
                  <a:latin typeface="BIZ UDPゴシック" panose="020B0400000000000000" pitchFamily="50" charset="-128"/>
                  <a:ea typeface="BIZ UDPゴシック" panose="020B0400000000000000" pitchFamily="50" charset="-128"/>
                </a:rPr>
                <a:t>2026</a:t>
              </a:r>
              <a:r>
                <a:rPr lang="ja-JP" altLang="en-US" sz="800" dirty="0">
                  <a:solidFill>
                    <a:schemeClr val="bg1"/>
                  </a:solidFill>
                  <a:latin typeface="BIZ UDPゴシック" panose="020B0400000000000000" pitchFamily="50" charset="-128"/>
                  <a:ea typeface="BIZ UDPゴシック" panose="020B0400000000000000" pitchFamily="50" charset="-128"/>
                </a:rPr>
                <a:t>年</a:t>
              </a:r>
              <a:r>
                <a:rPr lang="en-US" altLang="ja-JP" sz="800" dirty="0">
                  <a:solidFill>
                    <a:schemeClr val="bg1"/>
                  </a:solidFill>
                  <a:latin typeface="BIZ UDPゴシック" panose="020B0400000000000000" pitchFamily="50" charset="-128"/>
                  <a:ea typeface="BIZ UDPゴシック" panose="020B0400000000000000" pitchFamily="50" charset="-128"/>
                </a:rPr>
                <a:t>3</a:t>
              </a:r>
              <a:r>
                <a:rPr lang="ja-JP" altLang="en-US" sz="800" dirty="0">
                  <a:solidFill>
                    <a:schemeClr val="bg1"/>
                  </a:solidFill>
                  <a:latin typeface="BIZ UDPゴシック" panose="020B0400000000000000" pitchFamily="50" charset="-128"/>
                  <a:ea typeface="BIZ UDPゴシック" panose="020B0400000000000000" pitchFamily="50" charset="-128"/>
                </a:rPr>
                <a:t>月）</a:t>
              </a:r>
            </a:p>
          </p:txBody>
        </p:sp>
      </p:grpSp>
      <p:sp>
        <p:nvSpPr>
          <p:cNvPr id="13" name="四角形: 1 つの角を切り取る 12">
            <a:extLst>
              <a:ext uri="{FF2B5EF4-FFF2-40B4-BE49-F238E27FC236}">
                <a16:creationId xmlns:a16="http://schemas.microsoft.com/office/drawing/2014/main" id="{5487771E-64EE-611C-B911-8FF54CF23B07}"/>
              </a:ext>
            </a:extLst>
          </p:cNvPr>
          <p:cNvSpPr/>
          <p:nvPr/>
        </p:nvSpPr>
        <p:spPr>
          <a:xfrm>
            <a:off x="2280537" y="6418946"/>
            <a:ext cx="1908000" cy="2556000"/>
          </a:xfrm>
          <a:prstGeom prst="snip1Rect">
            <a:avLst/>
          </a:prstGeom>
          <a:noFill/>
          <a:ln w="254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7" name="四角形: 1 つの角を切り取る 16">
            <a:extLst>
              <a:ext uri="{FF2B5EF4-FFF2-40B4-BE49-F238E27FC236}">
                <a16:creationId xmlns:a16="http://schemas.microsoft.com/office/drawing/2014/main" id="{C310B450-17A1-CC42-3055-520585D71567}"/>
              </a:ext>
            </a:extLst>
          </p:cNvPr>
          <p:cNvSpPr/>
          <p:nvPr/>
        </p:nvSpPr>
        <p:spPr>
          <a:xfrm>
            <a:off x="113523" y="6418946"/>
            <a:ext cx="1944000" cy="2556000"/>
          </a:xfrm>
          <a:prstGeom prst="snip1Rect">
            <a:avLst/>
          </a:prstGeom>
          <a:noFill/>
          <a:ln w="254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21" name="楕円 20">
            <a:extLst>
              <a:ext uri="{FF2B5EF4-FFF2-40B4-BE49-F238E27FC236}">
                <a16:creationId xmlns:a16="http://schemas.microsoft.com/office/drawing/2014/main" id="{07F958A9-6F89-B6D3-D681-566C4C33CC01}"/>
              </a:ext>
            </a:extLst>
          </p:cNvPr>
          <p:cNvSpPr/>
          <p:nvPr/>
        </p:nvSpPr>
        <p:spPr>
          <a:xfrm>
            <a:off x="3731551" y="8540309"/>
            <a:ext cx="550167" cy="223354"/>
          </a:xfrm>
          <a:prstGeom prst="ellipse">
            <a:avLst/>
          </a:prstGeom>
          <a:solidFill>
            <a:schemeClr val="accent6">
              <a:lumMod val="60000"/>
              <a:lumOff val="4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23" name="楕円 22">
            <a:extLst>
              <a:ext uri="{FF2B5EF4-FFF2-40B4-BE49-F238E27FC236}">
                <a16:creationId xmlns:a16="http://schemas.microsoft.com/office/drawing/2014/main" id="{78B87532-912E-664B-2D43-9BF853745797}"/>
              </a:ext>
            </a:extLst>
          </p:cNvPr>
          <p:cNvSpPr/>
          <p:nvPr/>
        </p:nvSpPr>
        <p:spPr>
          <a:xfrm>
            <a:off x="1411310" y="8581264"/>
            <a:ext cx="792000" cy="223354"/>
          </a:xfrm>
          <a:prstGeom prst="ellipse">
            <a:avLst/>
          </a:prstGeom>
          <a:solidFill>
            <a:schemeClr val="accent6">
              <a:lumMod val="60000"/>
              <a:lumOff val="4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26" name="図 25">
            <a:extLst>
              <a:ext uri="{FF2B5EF4-FFF2-40B4-BE49-F238E27FC236}">
                <a16:creationId xmlns:a16="http://schemas.microsoft.com/office/drawing/2014/main" id="{40B64887-397A-1A4A-E916-23B0E49D7F01}"/>
              </a:ext>
            </a:extLst>
          </p:cNvPr>
          <p:cNvPicPr>
            <a:picLocks noChangeAspect="1"/>
          </p:cNvPicPr>
          <p:nvPr/>
        </p:nvPicPr>
        <p:blipFill>
          <a:blip r:embed="rId7">
            <a:extLst>
              <a:ext uri="{28A0092B-C50C-407E-A947-70E740481C1C}">
                <a14:useLocalDpi xmlns:a14="http://schemas.microsoft.com/office/drawing/2010/main" val="0"/>
              </a:ext>
            </a:extLst>
          </a:blip>
          <a:srcRect t="7137" b="7137"/>
          <a:stretch/>
        </p:blipFill>
        <p:spPr>
          <a:xfrm>
            <a:off x="3541256" y="7403270"/>
            <a:ext cx="824357" cy="1291398"/>
          </a:xfrm>
          <a:prstGeom prst="rect">
            <a:avLst/>
          </a:prstGeom>
        </p:spPr>
      </p:pic>
      <p:sp>
        <p:nvSpPr>
          <p:cNvPr id="27" name="テキスト ボックス 26">
            <a:extLst>
              <a:ext uri="{FF2B5EF4-FFF2-40B4-BE49-F238E27FC236}">
                <a16:creationId xmlns:a16="http://schemas.microsoft.com/office/drawing/2014/main" id="{A1FB6205-DA29-3376-CFEA-E7171E037FB5}"/>
              </a:ext>
            </a:extLst>
          </p:cNvPr>
          <p:cNvSpPr txBox="1"/>
          <p:nvPr/>
        </p:nvSpPr>
        <p:spPr>
          <a:xfrm>
            <a:off x="126410" y="6515382"/>
            <a:ext cx="1944000" cy="744243"/>
          </a:xfrm>
          <a:prstGeom prst="rect">
            <a:avLst/>
          </a:prstGeom>
          <a:noFill/>
        </p:spPr>
        <p:txBody>
          <a:bodyPr wrap="square" rtlCol="0">
            <a:spAutoFit/>
          </a:bodyPr>
          <a:lstStyle/>
          <a:p>
            <a:pPr marL="0" marR="0" lvl="0" indent="0" algn="l" defTabSz="457200" rtl="0" eaLnBrk="1" fontAlgn="auto" latinLnBrk="0" hangingPunct="1">
              <a:lnSpc>
                <a:spcPts val="23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片脚立ち</a:t>
            </a:r>
            <a:endPar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15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→左右とも</a:t>
            </a:r>
            <a:r>
              <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分間で</a:t>
            </a:r>
            <a:r>
              <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セット</a:t>
            </a:r>
            <a:endPar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15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日３セット</a:t>
            </a:r>
          </a:p>
        </p:txBody>
      </p:sp>
      <p:sp>
        <p:nvSpPr>
          <p:cNvPr id="31" name="テキスト ボックス 30">
            <a:extLst>
              <a:ext uri="{FF2B5EF4-FFF2-40B4-BE49-F238E27FC236}">
                <a16:creationId xmlns:a16="http://schemas.microsoft.com/office/drawing/2014/main" id="{DC86EB1E-7798-FC40-1524-2C64A8ACDFAA}"/>
              </a:ext>
            </a:extLst>
          </p:cNvPr>
          <p:cNvSpPr txBox="1"/>
          <p:nvPr/>
        </p:nvSpPr>
        <p:spPr>
          <a:xfrm>
            <a:off x="2283710" y="6515377"/>
            <a:ext cx="1825902" cy="766685"/>
          </a:xfrm>
          <a:prstGeom prst="rect">
            <a:avLst/>
          </a:prstGeom>
          <a:noFill/>
        </p:spPr>
        <p:txBody>
          <a:bodyPr wrap="square" rtlCol="0">
            <a:spAutoFit/>
          </a:bodyPr>
          <a:lstStyle/>
          <a:p>
            <a:pPr marL="0" marR="0" lvl="0" indent="0" algn="l" defTabSz="457200" rtl="0" eaLnBrk="1" fontAlgn="auto" latinLnBrk="0" hangingPunct="1">
              <a:lnSpc>
                <a:spcPts val="23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スクワット</a:t>
            </a:r>
            <a:endPar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15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→５～６回で１セット</a:t>
            </a:r>
            <a:endPar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15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１日３セット</a:t>
            </a:r>
          </a:p>
        </p:txBody>
      </p:sp>
      <p:sp>
        <p:nvSpPr>
          <p:cNvPr id="32" name="テキスト ボックス 31">
            <a:extLst>
              <a:ext uri="{FF2B5EF4-FFF2-40B4-BE49-F238E27FC236}">
                <a16:creationId xmlns:a16="http://schemas.microsoft.com/office/drawing/2014/main" id="{E59B196B-1E6D-488F-ACEA-4A9305621189}"/>
              </a:ext>
            </a:extLst>
          </p:cNvPr>
          <p:cNvSpPr txBox="1"/>
          <p:nvPr/>
        </p:nvSpPr>
        <p:spPr>
          <a:xfrm>
            <a:off x="144816" y="7371632"/>
            <a:ext cx="1404000" cy="923330"/>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 typeface="+mj-ea"/>
              <a:buAutoNum type="circleNumDbPlain"/>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転倒しないように、必ずつかまるものがある場所に立ちます。</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457200" rtl="0" eaLnBrk="1" fontAlgn="auto" latinLnBrk="0" hangingPunct="1">
              <a:lnSpc>
                <a:spcPct val="100000"/>
              </a:lnSpc>
              <a:spcBef>
                <a:spcPts val="0"/>
              </a:spcBef>
              <a:spcAft>
                <a:spcPts val="0"/>
              </a:spcAft>
              <a:buClrTx/>
              <a:buSzTx/>
              <a:buFont typeface="+mj-ea"/>
              <a:buAutoNum type="circleNumDbPlain"/>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180975" marR="0" lvl="0" indent="-180975" algn="l" defTabSz="457200" rtl="0" eaLnBrk="1" fontAlgn="auto" latinLnBrk="0" hangingPunct="1">
              <a:lnSpc>
                <a:spcPct val="100000"/>
              </a:lnSpc>
              <a:spcBef>
                <a:spcPts val="0"/>
              </a:spcBef>
              <a:spcAft>
                <a:spcPts val="0"/>
              </a:spcAft>
              <a:buClrTx/>
              <a:buSzTx/>
              <a:buFont typeface="+mj-ea"/>
              <a:buAutoNum type="circleNumDbPlain"/>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床につかない程度に、片脚を上げます。</a:t>
            </a:r>
          </a:p>
        </p:txBody>
      </p:sp>
      <p:sp>
        <p:nvSpPr>
          <p:cNvPr id="33" name="テキスト ボックス 32">
            <a:extLst>
              <a:ext uri="{FF2B5EF4-FFF2-40B4-BE49-F238E27FC236}">
                <a16:creationId xmlns:a16="http://schemas.microsoft.com/office/drawing/2014/main" id="{F13EE3AD-D855-88DA-67FD-95829D715B65}"/>
              </a:ext>
            </a:extLst>
          </p:cNvPr>
          <p:cNvSpPr txBox="1"/>
          <p:nvPr/>
        </p:nvSpPr>
        <p:spPr>
          <a:xfrm>
            <a:off x="2305045" y="7371627"/>
            <a:ext cx="1599313" cy="1338828"/>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 typeface="+mj-ea"/>
              <a:buAutoNum type="circleNumDbPlain"/>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足を肩幅に広げて</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立ちます。</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457200" rtl="0" eaLnBrk="1" fontAlgn="auto" latinLnBrk="0" hangingPunct="1">
              <a:lnSpc>
                <a:spcPct val="100000"/>
              </a:lnSpc>
              <a:spcBef>
                <a:spcPts val="0"/>
              </a:spcBef>
              <a:spcAft>
                <a:spcPts val="0"/>
              </a:spcAft>
              <a:buClrTx/>
              <a:buSzTx/>
              <a:buFont typeface="+mj-ea"/>
              <a:buAutoNum type="circleNumDbPlain"/>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457200" rtl="0" eaLnBrk="1" fontAlgn="auto" latinLnBrk="0" hangingPunct="1">
              <a:lnSpc>
                <a:spcPct val="100000"/>
              </a:lnSpc>
              <a:spcBef>
                <a:spcPts val="0"/>
              </a:spcBef>
              <a:spcAft>
                <a:spcPts val="0"/>
              </a:spcAft>
              <a:buClrTx/>
              <a:buSzTx/>
              <a:buFont typeface="+mj-ea"/>
              <a:buAutoNum type="circleNumDbPlain"/>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180975" marR="0" lvl="0" indent="-180975" algn="l" defTabSz="457200" rtl="0" eaLnBrk="1" fontAlgn="auto" latinLnBrk="0" hangingPunct="1">
              <a:lnSpc>
                <a:spcPct val="100000"/>
              </a:lnSpc>
              <a:spcBef>
                <a:spcPts val="0"/>
              </a:spcBef>
              <a:spcAft>
                <a:spcPts val="0"/>
              </a:spcAft>
              <a:buClrTx/>
              <a:buSzTx/>
              <a:buFont typeface="+mj-ea"/>
              <a:buAutoNum type="circleNumDbPlain"/>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お尻を後ろに引く</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ように、</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秒間</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かけて</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ゆっくりと膝を曲げ、</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ゆっくり元に戻ります。</a:t>
            </a:r>
          </a:p>
        </p:txBody>
      </p:sp>
      <p:sp>
        <p:nvSpPr>
          <p:cNvPr id="34" name="テキスト ボックス 33">
            <a:extLst>
              <a:ext uri="{FF2B5EF4-FFF2-40B4-BE49-F238E27FC236}">
                <a16:creationId xmlns:a16="http://schemas.microsoft.com/office/drawing/2014/main" id="{660D4C80-BA37-5536-38C9-F88D1E135EB2}"/>
              </a:ext>
            </a:extLst>
          </p:cNvPr>
          <p:cNvSpPr txBox="1"/>
          <p:nvPr/>
        </p:nvSpPr>
        <p:spPr>
          <a:xfrm>
            <a:off x="1058055" y="6519034"/>
            <a:ext cx="743712"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600" dirty="0">
                <a:solidFill>
                  <a:prstClr val="black"/>
                </a:solidFill>
                <a:latin typeface="BIZ UDPゴシック" panose="020B0400000000000000" pitchFamily="50" charset="-128"/>
                <a:ea typeface="BIZ UDPゴシック" panose="020B0400000000000000" pitchFamily="50" charset="-128"/>
              </a:rPr>
              <a:t>7</a:t>
            </a:r>
            <a:endParaRPr kumimoji="1" lang="ja-JP" altLang="en-US"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35" name="テキスト ボックス 34">
            <a:extLst>
              <a:ext uri="{FF2B5EF4-FFF2-40B4-BE49-F238E27FC236}">
                <a16:creationId xmlns:a16="http://schemas.microsoft.com/office/drawing/2014/main" id="{2311E115-1497-2509-3439-2C484F82416A}"/>
              </a:ext>
            </a:extLst>
          </p:cNvPr>
          <p:cNvSpPr txBox="1"/>
          <p:nvPr/>
        </p:nvSpPr>
        <p:spPr>
          <a:xfrm>
            <a:off x="3276056" y="6519029"/>
            <a:ext cx="743712"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a:t>
            </a:r>
            <a:endParaRPr kumimoji="1" lang="ja-JP" altLang="en-US"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nvGrpSpPr>
          <p:cNvPr id="36" name="グループ化 35">
            <a:extLst>
              <a:ext uri="{FF2B5EF4-FFF2-40B4-BE49-F238E27FC236}">
                <a16:creationId xmlns:a16="http://schemas.microsoft.com/office/drawing/2014/main" id="{E840982A-7F50-54AC-A1A5-7C2040DF9E77}"/>
              </a:ext>
            </a:extLst>
          </p:cNvPr>
          <p:cNvGrpSpPr/>
          <p:nvPr/>
        </p:nvGrpSpPr>
        <p:grpSpPr>
          <a:xfrm>
            <a:off x="279000" y="5849880"/>
            <a:ext cx="6300000" cy="432000"/>
            <a:chOff x="320130" y="5484007"/>
            <a:chExt cx="6218385" cy="468000"/>
          </a:xfrm>
        </p:grpSpPr>
        <p:sp>
          <p:nvSpPr>
            <p:cNvPr id="42" name="テキスト ボックス 41">
              <a:extLst>
                <a:ext uri="{FF2B5EF4-FFF2-40B4-BE49-F238E27FC236}">
                  <a16:creationId xmlns:a16="http://schemas.microsoft.com/office/drawing/2014/main" id="{FA3B0390-F8EF-F3FD-D091-1AEF5C08C8DB}"/>
                </a:ext>
              </a:extLst>
            </p:cNvPr>
            <p:cNvSpPr txBox="1"/>
            <p:nvPr/>
          </p:nvSpPr>
          <p:spPr>
            <a:xfrm>
              <a:off x="320130" y="5484007"/>
              <a:ext cx="6218385" cy="468000"/>
            </a:xfrm>
            <a:prstGeom prst="flowChartTerminator">
              <a:avLst/>
            </a:prstGeom>
            <a:solidFill>
              <a:schemeClr val="accent6">
                <a:lumMod val="60000"/>
                <a:lumOff val="40000"/>
              </a:schemeClr>
            </a:solidFill>
            <a:ln>
              <a:noFill/>
            </a:ln>
          </p:spPr>
          <p:style>
            <a:lnRef idx="2">
              <a:schemeClr val="accent6"/>
            </a:lnRef>
            <a:fillRef idx="1">
              <a:schemeClr val="lt1"/>
            </a:fillRef>
            <a:effectRef idx="0">
              <a:schemeClr val="accent6"/>
            </a:effectRef>
            <a:fontRef idx="minor">
              <a:schemeClr val="dk1"/>
            </a:fontRef>
          </p:style>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44" name="テキスト ボックス 43">
              <a:extLst>
                <a:ext uri="{FF2B5EF4-FFF2-40B4-BE49-F238E27FC236}">
                  <a16:creationId xmlns:a16="http://schemas.microsoft.com/office/drawing/2014/main" id="{0C6C40C8-C7AC-D497-0740-BC21ACD2025F}"/>
                </a:ext>
              </a:extLst>
            </p:cNvPr>
            <p:cNvSpPr txBox="1"/>
            <p:nvPr/>
          </p:nvSpPr>
          <p:spPr>
            <a:xfrm>
              <a:off x="441043" y="5617021"/>
              <a:ext cx="5976559" cy="333425"/>
            </a:xfrm>
            <a:prstGeom prst="rect">
              <a:avLst/>
            </a:prstGeom>
            <a:noFill/>
          </p:spPr>
          <p:txBody>
            <a:bodyPr wrap="square" rtlCol="0">
              <a:spAutoFit/>
            </a:bodyPr>
            <a:lstStyle/>
            <a:p>
              <a:pPr>
                <a:defRPr/>
              </a:pPr>
              <a:r>
                <a:rPr kumimoji="1" lang="ja-JP" altLang="en-US" sz="1400" dirty="0">
                  <a:solidFill>
                    <a:prstClr val="white"/>
                  </a:solidFill>
                  <a:latin typeface="BIZ UDPゴシック" panose="020B0400000000000000" pitchFamily="50" charset="-128"/>
                  <a:ea typeface="BIZ UDPゴシック" panose="020B0400000000000000" pitchFamily="50" charset="-128"/>
                </a:rPr>
                <a:t>　　　　老若男女 これからも もっと動ける　カラダ作りを始めましょう！　　　　　　　　　　　　　　　　　　　　　　　</a:t>
              </a:r>
              <a:endParaRPr kumimoji="1" lang="en-US" altLang="ja-JP" sz="1400" dirty="0">
                <a:solidFill>
                  <a:prstClr val="white"/>
                </a:solidFill>
                <a:latin typeface="BIZ UDPゴシック" panose="020B0400000000000000" pitchFamily="50" charset="-128"/>
                <a:ea typeface="BIZ UDPゴシック" panose="020B0400000000000000" pitchFamily="50" charset="-128"/>
              </a:endParaRPr>
            </a:p>
          </p:txBody>
        </p:sp>
      </p:grpSp>
      <p:pic>
        <p:nvPicPr>
          <p:cNvPr id="72" name="図 71">
            <a:extLst>
              <a:ext uri="{FF2B5EF4-FFF2-40B4-BE49-F238E27FC236}">
                <a16:creationId xmlns:a16="http://schemas.microsoft.com/office/drawing/2014/main" id="{F96585B9-872F-8E6D-30EA-AD177CDA972F}"/>
              </a:ext>
            </a:extLst>
          </p:cNvPr>
          <p:cNvPicPr>
            <a:picLocks noChangeAspect="1"/>
          </p:cNvPicPr>
          <p:nvPr/>
        </p:nvPicPr>
        <p:blipFill>
          <a:blip r:embed="rId8">
            <a:extLst>
              <a:ext uri="{28A0092B-C50C-407E-A947-70E740481C1C}">
                <a14:useLocalDpi xmlns:a14="http://schemas.microsoft.com/office/drawing/2010/main" val="0"/>
              </a:ext>
            </a:extLst>
          </a:blip>
          <a:srcRect l="42550" t="-300" r="-1004" b="300"/>
          <a:stretch>
            <a:fillRect/>
          </a:stretch>
        </p:blipFill>
        <p:spPr>
          <a:xfrm>
            <a:off x="1472092" y="7439980"/>
            <a:ext cx="824357" cy="1409712"/>
          </a:xfrm>
          <a:prstGeom prst="rect">
            <a:avLst/>
          </a:prstGeom>
        </p:spPr>
      </p:pic>
      <p:sp>
        <p:nvSpPr>
          <p:cNvPr id="3" name="四角形: 1 つの角を切り取る 2">
            <a:extLst>
              <a:ext uri="{FF2B5EF4-FFF2-40B4-BE49-F238E27FC236}">
                <a16:creationId xmlns:a16="http://schemas.microsoft.com/office/drawing/2014/main" id="{2B061010-76EA-04CE-E816-1FC73712A5C0}"/>
              </a:ext>
            </a:extLst>
          </p:cNvPr>
          <p:cNvSpPr/>
          <p:nvPr/>
        </p:nvSpPr>
        <p:spPr>
          <a:xfrm>
            <a:off x="4403005" y="7710845"/>
            <a:ext cx="2376000" cy="1260000"/>
          </a:xfrm>
          <a:prstGeom prst="snip1Rect">
            <a:avLst/>
          </a:prstGeom>
          <a:noFill/>
          <a:ln w="254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565434E8-A208-C994-98C2-A2557E54B713}"/>
              </a:ext>
            </a:extLst>
          </p:cNvPr>
          <p:cNvSpPr/>
          <p:nvPr/>
        </p:nvSpPr>
        <p:spPr>
          <a:xfrm>
            <a:off x="4408289" y="6408303"/>
            <a:ext cx="2376000" cy="1224000"/>
          </a:xfrm>
          <a:prstGeom prst="snip1Rect">
            <a:avLst/>
          </a:prstGeom>
          <a:noFill/>
          <a:ln w="254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30D0088F-50B2-17E4-0BF9-FBF0E2CFDC66}"/>
              </a:ext>
            </a:extLst>
          </p:cNvPr>
          <p:cNvSpPr txBox="1"/>
          <p:nvPr/>
        </p:nvSpPr>
        <p:spPr>
          <a:xfrm>
            <a:off x="4375064" y="6452651"/>
            <a:ext cx="2375999" cy="553998"/>
          </a:xfrm>
          <a:prstGeom prst="rect">
            <a:avLst/>
          </a:prstGeom>
          <a:noFill/>
        </p:spPr>
        <p:txBody>
          <a:bodyPr wrap="square" rtlCol="0">
            <a:spAutoFit/>
          </a:bodyPr>
          <a:lstStyle/>
          <a:p>
            <a:pPr>
              <a:lnSpc>
                <a:spcPts val="1800"/>
              </a:lnSpc>
            </a:pPr>
            <a:r>
              <a:rPr kumimoji="1" lang="ja-JP" altLang="en-US" dirty="0">
                <a:latin typeface="BIZ UDPゴシック" panose="020B0400000000000000" pitchFamily="50" charset="-128"/>
                <a:ea typeface="BIZ UDPゴシック" panose="020B0400000000000000" pitchFamily="50" charset="-128"/>
              </a:rPr>
              <a:t>座りっぱなしを</a:t>
            </a:r>
            <a:br>
              <a:rPr kumimoji="1" lang="en-US" altLang="ja-JP" dirty="0">
                <a:latin typeface="BIZ UDPゴシック" panose="020B0400000000000000" pitchFamily="50" charset="-128"/>
                <a:ea typeface="BIZ UDPゴシック" panose="020B0400000000000000" pitchFamily="50" charset="-128"/>
              </a:rPr>
            </a:br>
            <a:r>
              <a:rPr kumimoji="1" lang="ja-JP" altLang="en-US" dirty="0">
                <a:latin typeface="BIZ UDPゴシック" panose="020B0400000000000000" pitchFamily="50" charset="-128"/>
                <a:ea typeface="BIZ UDPゴシック" panose="020B0400000000000000" pitchFamily="50" charset="-128"/>
              </a:rPr>
              <a:t>　　　　　　　   避けよう</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4F1B8B9D-12F1-3FAA-CF88-8C873C0355D8}"/>
              </a:ext>
            </a:extLst>
          </p:cNvPr>
          <p:cNvSpPr txBox="1"/>
          <p:nvPr/>
        </p:nvSpPr>
        <p:spPr>
          <a:xfrm>
            <a:off x="4432214" y="6998524"/>
            <a:ext cx="2268000" cy="553998"/>
          </a:xfrm>
          <a:prstGeom prst="rect">
            <a:avLst/>
          </a:prstGeom>
          <a:noFill/>
        </p:spPr>
        <p:txBody>
          <a:bodyPr wrap="square" rtlCol="0">
            <a:spAutoFit/>
          </a:bodyPr>
          <a:lstStyle/>
          <a:p>
            <a:r>
              <a:rPr kumimoji="1" lang="en-US" altLang="ja-JP" sz="1000" dirty="0">
                <a:latin typeface="BIZ UDPゴシック" panose="020B0400000000000000" pitchFamily="50" charset="-128"/>
                <a:ea typeface="BIZ UDPゴシック" panose="020B0400000000000000" pitchFamily="50" charset="-128"/>
              </a:rPr>
              <a:t>30</a:t>
            </a:r>
            <a:r>
              <a:rPr kumimoji="1" lang="ja-JP" altLang="en-US" sz="1000" dirty="0">
                <a:latin typeface="BIZ UDPゴシック" panose="020B0400000000000000" pitchFamily="50" charset="-128"/>
                <a:ea typeface="BIZ UDPゴシック" panose="020B0400000000000000" pitchFamily="50" charset="-128"/>
              </a:rPr>
              <a:t>分に１回、椅子から立ち上がって、</a:t>
            </a:r>
            <a:br>
              <a:rPr kumimoji="1" lang="en-US" altLang="ja-JP" sz="1000" dirty="0">
                <a:latin typeface="BIZ UDPゴシック" panose="020B0400000000000000" pitchFamily="50" charset="-128"/>
                <a:ea typeface="BIZ UDPゴシック" panose="020B0400000000000000" pitchFamily="50" charset="-128"/>
              </a:rPr>
            </a:br>
            <a:r>
              <a:rPr kumimoji="1" lang="ja-JP" altLang="en-US" sz="1000" dirty="0">
                <a:latin typeface="BIZ UDPゴシック" panose="020B0400000000000000" pitchFamily="50" charset="-128"/>
                <a:ea typeface="BIZ UDPゴシック" panose="020B0400000000000000" pitchFamily="50" charset="-128"/>
              </a:rPr>
              <a:t>ストレッチなど少しでも身体を</a:t>
            </a:r>
            <a:endParaRPr kumimoji="1" lang="en-US" altLang="ja-JP" sz="1000" dirty="0">
              <a:latin typeface="BIZ UDPゴシック" panose="020B0400000000000000" pitchFamily="50" charset="-128"/>
              <a:ea typeface="BIZ UDPゴシック" panose="020B0400000000000000" pitchFamily="50" charset="-128"/>
            </a:endParaRPr>
          </a:p>
          <a:p>
            <a:r>
              <a:rPr kumimoji="1" lang="ja-JP" altLang="en-US" sz="1000" dirty="0">
                <a:latin typeface="BIZ UDPゴシック" panose="020B0400000000000000" pitchFamily="50" charset="-128"/>
                <a:ea typeface="BIZ UDPゴシック" panose="020B0400000000000000" pitchFamily="50" charset="-128"/>
              </a:rPr>
              <a:t>動かしましょう。</a:t>
            </a:r>
          </a:p>
        </p:txBody>
      </p:sp>
      <p:sp>
        <p:nvSpPr>
          <p:cNvPr id="7" name="テキスト ボックス 6">
            <a:extLst>
              <a:ext uri="{FF2B5EF4-FFF2-40B4-BE49-F238E27FC236}">
                <a16:creationId xmlns:a16="http://schemas.microsoft.com/office/drawing/2014/main" id="{1233DF43-E685-419E-4BC0-B11A28516F20}"/>
              </a:ext>
            </a:extLst>
          </p:cNvPr>
          <p:cNvSpPr txBox="1"/>
          <p:nvPr/>
        </p:nvSpPr>
        <p:spPr>
          <a:xfrm>
            <a:off x="4388511" y="7752713"/>
            <a:ext cx="2376000" cy="553998"/>
          </a:xfrm>
          <a:prstGeom prst="rect">
            <a:avLst/>
          </a:prstGeom>
          <a:noFill/>
        </p:spPr>
        <p:txBody>
          <a:bodyPr wrap="square" rtlCol="0">
            <a:spAutoFit/>
          </a:bodyPr>
          <a:lstStyle/>
          <a:p>
            <a:pPr>
              <a:lnSpc>
                <a:spcPts val="1800"/>
              </a:lnSpc>
            </a:pPr>
            <a:r>
              <a:rPr kumimoji="1" lang="en-US" altLang="ja-JP" sz="1400" dirty="0">
                <a:highlight>
                  <a:srgbClr val="C0C0C0"/>
                </a:highlight>
                <a:latin typeface="BIZ UDPゴシック" panose="020B0400000000000000" pitchFamily="50" charset="-128"/>
                <a:ea typeface="BIZ UDPゴシック" panose="020B0400000000000000" pitchFamily="50" charset="-128"/>
              </a:rPr>
              <a:t>[</a:t>
            </a:r>
            <a:r>
              <a:rPr kumimoji="1" lang="ja-JP" altLang="en-US" sz="1400" dirty="0">
                <a:highlight>
                  <a:srgbClr val="C0C0C0"/>
                </a:highlight>
                <a:latin typeface="BIZ UDPゴシック" panose="020B0400000000000000" pitchFamily="50" charset="-128"/>
                <a:ea typeface="BIZ UDPゴシック" panose="020B0400000000000000" pitchFamily="50" charset="-128"/>
              </a:rPr>
              <a:t>市町村名</a:t>
            </a:r>
            <a:r>
              <a:rPr kumimoji="1" lang="en-US" altLang="ja-JP" sz="1400" dirty="0">
                <a:highlight>
                  <a:srgbClr val="C0C0C0"/>
                </a:highlight>
                <a:latin typeface="BIZ UDPゴシック" panose="020B0400000000000000" pitchFamily="50" charset="-128"/>
                <a:ea typeface="BIZ UDPゴシック" panose="020B0400000000000000" pitchFamily="50" charset="-128"/>
              </a:rPr>
              <a:t>]</a:t>
            </a:r>
            <a:r>
              <a:rPr kumimoji="1" lang="ja-JP" altLang="en-US" sz="1700" dirty="0">
                <a:latin typeface="BIZ UDPゴシック" panose="020B0400000000000000" pitchFamily="50" charset="-128"/>
                <a:ea typeface="BIZ UDPゴシック" panose="020B0400000000000000" pitchFamily="50" charset="-128"/>
              </a:rPr>
              <a:t>の運動教室に</a:t>
            </a:r>
            <a:endParaRPr kumimoji="1" lang="en-US" altLang="ja-JP" sz="1700" dirty="0">
              <a:latin typeface="BIZ UDPゴシック" panose="020B0400000000000000" pitchFamily="50" charset="-128"/>
              <a:ea typeface="BIZ UDPゴシック" panose="020B0400000000000000" pitchFamily="50" charset="-128"/>
            </a:endParaRPr>
          </a:p>
          <a:p>
            <a:pPr>
              <a:lnSpc>
                <a:spcPts val="1800"/>
              </a:lnSpc>
            </a:pPr>
            <a:r>
              <a:rPr kumimoji="1" lang="ja-JP" altLang="en-US" sz="1700" dirty="0">
                <a:latin typeface="BIZ UDPゴシック" panose="020B0400000000000000" pitchFamily="50" charset="-128"/>
                <a:ea typeface="BIZ UDPゴシック" panose="020B0400000000000000" pitchFamily="50" charset="-128"/>
              </a:rPr>
              <a:t>　　　　　 参加しましょう</a:t>
            </a:r>
          </a:p>
        </p:txBody>
      </p:sp>
      <p:sp>
        <p:nvSpPr>
          <p:cNvPr id="15" name="テキスト ボックス 14">
            <a:extLst>
              <a:ext uri="{FF2B5EF4-FFF2-40B4-BE49-F238E27FC236}">
                <a16:creationId xmlns:a16="http://schemas.microsoft.com/office/drawing/2014/main" id="{7A82F20F-8FCB-FCB4-CA4A-C2B9D9040361}"/>
              </a:ext>
            </a:extLst>
          </p:cNvPr>
          <p:cNvSpPr txBox="1"/>
          <p:nvPr/>
        </p:nvSpPr>
        <p:spPr>
          <a:xfrm>
            <a:off x="4432214" y="8355633"/>
            <a:ext cx="1692000" cy="553998"/>
          </a:xfrm>
          <a:prstGeom prst="rect">
            <a:avLst/>
          </a:prstGeom>
          <a:noFill/>
        </p:spPr>
        <p:txBody>
          <a:bodyPr wrap="square" rtlCol="0">
            <a:spAutoFit/>
          </a:bodyPr>
          <a:lstStyle/>
          <a:p>
            <a:r>
              <a:rPr kumimoji="1" lang="ja-JP" altLang="en-US" sz="1000" dirty="0">
                <a:latin typeface="BIZ UDPゴシック" panose="020B0400000000000000" pitchFamily="50" charset="-128"/>
                <a:ea typeface="BIZ UDPゴシック" panose="020B0400000000000000" pitchFamily="50" charset="-128"/>
              </a:rPr>
              <a:t>●●●</a:t>
            </a:r>
            <a:endParaRPr kumimoji="1" lang="en-US" altLang="ja-JP" sz="1000" dirty="0">
              <a:latin typeface="BIZ UDPゴシック" panose="020B0400000000000000" pitchFamily="50" charset="-128"/>
              <a:ea typeface="BIZ UDPゴシック" panose="020B0400000000000000" pitchFamily="50" charset="-128"/>
            </a:endParaRPr>
          </a:p>
          <a:p>
            <a:r>
              <a:rPr kumimoji="1" lang="ja-JP" altLang="en-US" sz="1000" dirty="0">
                <a:latin typeface="BIZ UDPゴシック" panose="020B0400000000000000" pitchFamily="50" charset="-128"/>
                <a:ea typeface="BIZ UDPゴシック" panose="020B0400000000000000" pitchFamily="50" charset="-128"/>
              </a:rPr>
              <a:t>●●●●●など</a:t>
            </a:r>
            <a:endParaRPr kumimoji="1" lang="en-US" altLang="ja-JP" sz="1000" dirty="0">
              <a:latin typeface="BIZ UDPゴシック" panose="020B0400000000000000" pitchFamily="50" charset="-128"/>
              <a:ea typeface="BIZ UDPゴシック" panose="020B0400000000000000" pitchFamily="50" charset="-128"/>
            </a:endParaRPr>
          </a:p>
          <a:p>
            <a:r>
              <a:rPr kumimoji="1" lang="ja-JP" altLang="en-US" sz="1000" dirty="0">
                <a:latin typeface="BIZ UDPゴシック" panose="020B0400000000000000" pitchFamily="50" charset="-128"/>
                <a:ea typeface="BIZ UDPゴシック" panose="020B0400000000000000" pitchFamily="50" charset="-128"/>
              </a:rPr>
              <a:t>詳細はこちら　　　　　➜</a:t>
            </a:r>
          </a:p>
        </p:txBody>
      </p:sp>
      <p:sp>
        <p:nvSpPr>
          <p:cNvPr id="10" name="テキスト ボックス 9">
            <a:extLst>
              <a:ext uri="{FF2B5EF4-FFF2-40B4-BE49-F238E27FC236}">
                <a16:creationId xmlns:a16="http://schemas.microsoft.com/office/drawing/2014/main" id="{FA79C215-A424-47B9-E24C-C7AED3A4200A}"/>
              </a:ext>
            </a:extLst>
          </p:cNvPr>
          <p:cNvSpPr txBox="1"/>
          <p:nvPr/>
        </p:nvSpPr>
        <p:spPr>
          <a:xfrm>
            <a:off x="6516539" y="6595041"/>
            <a:ext cx="342043"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a:t>
            </a:r>
            <a:r>
              <a:rPr kumimoji="1" lang="en-US" altLang="ja-JP" sz="6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8</a:t>
            </a:r>
            <a:endParaRPr kumimoji="1" lang="ja-JP" altLang="en-US" sz="6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p:txBody>
      </p:sp>
      <p:pic>
        <p:nvPicPr>
          <p:cNvPr id="96" name="図 95" descr="アイコン, 矢印&#10;&#10;AI 生成コンテンツは誤りを含む可能性があります。">
            <a:extLst>
              <a:ext uri="{FF2B5EF4-FFF2-40B4-BE49-F238E27FC236}">
                <a16:creationId xmlns:a16="http://schemas.microsoft.com/office/drawing/2014/main" id="{BC825A82-D7A7-7CB0-561B-1B22EE529C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6766" y="3946319"/>
            <a:ext cx="716126" cy="716126"/>
          </a:xfrm>
          <a:prstGeom prst="rect">
            <a:avLst/>
          </a:prstGeom>
        </p:spPr>
      </p:pic>
      <p:pic>
        <p:nvPicPr>
          <p:cNvPr id="97" name="図 96" descr="アイコン&#10;&#10;AI 生成コンテンツは誤りを含む可能性があります。">
            <a:extLst>
              <a:ext uri="{FF2B5EF4-FFF2-40B4-BE49-F238E27FC236}">
                <a16:creationId xmlns:a16="http://schemas.microsoft.com/office/drawing/2014/main" id="{E29350F4-DCDB-4B16-1332-30F713FC42B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8239329">
            <a:off x="105470" y="3023229"/>
            <a:ext cx="773049" cy="773049"/>
          </a:xfrm>
          <a:prstGeom prst="rect">
            <a:avLst/>
          </a:prstGeom>
        </p:spPr>
      </p:pic>
      <p:sp>
        <p:nvSpPr>
          <p:cNvPr id="98" name="テキスト ボックス 97">
            <a:extLst>
              <a:ext uri="{FF2B5EF4-FFF2-40B4-BE49-F238E27FC236}">
                <a16:creationId xmlns:a16="http://schemas.microsoft.com/office/drawing/2014/main" id="{557C1B80-1681-DA61-38D3-32A1281CAB11}"/>
              </a:ext>
            </a:extLst>
          </p:cNvPr>
          <p:cNvSpPr txBox="1"/>
          <p:nvPr/>
        </p:nvSpPr>
        <p:spPr>
          <a:xfrm>
            <a:off x="3329581" y="2564440"/>
            <a:ext cx="3600000" cy="656590"/>
          </a:xfrm>
          <a:prstGeom prst="rect">
            <a:avLst/>
          </a:prstGeom>
          <a:noFill/>
        </p:spPr>
        <p:txBody>
          <a:bodyPr wrap="square" rtlCol="0" anchor="b" anchorCtr="1">
            <a:spAutoFit/>
          </a:bodyPr>
          <a:lstStyle/>
          <a:p>
            <a:pPr>
              <a:lnSpc>
                <a:spcPts val="2200"/>
              </a:lnSpc>
            </a:pPr>
            <a:r>
              <a:rPr kumimoji="1" lang="ja-JP" altLang="en-US" dirty="0">
                <a:latin typeface="BIZ UDPゴシック" panose="020B0400000000000000" pitchFamily="50" charset="-128"/>
                <a:ea typeface="BIZ UDPゴシック" panose="020B0400000000000000" pitchFamily="50" charset="-128"/>
              </a:rPr>
              <a:t>☆運動器の障害は、</a:t>
            </a:r>
            <a:br>
              <a:rPr kumimoji="1" lang="en-US" altLang="ja-JP" dirty="0">
                <a:latin typeface="BIZ UDPゴシック" panose="020B0400000000000000" pitchFamily="50" charset="-128"/>
                <a:ea typeface="BIZ UDPゴシック" panose="020B0400000000000000" pitchFamily="50" charset="-128"/>
              </a:rPr>
            </a:br>
            <a:r>
              <a:rPr kumimoji="1" lang="ja-JP" altLang="en-US" dirty="0">
                <a:latin typeface="BIZ UDPゴシック" panose="020B0400000000000000" pitchFamily="50" charset="-128"/>
                <a:ea typeface="BIZ UDPゴシック" panose="020B0400000000000000" pitchFamily="50" charset="-128"/>
              </a:rPr>
              <a:t>　介護が必要となる原因 </a:t>
            </a:r>
            <a:r>
              <a:rPr kumimoji="1" lang="ja-JP" altLang="en-US" b="1" dirty="0">
                <a:solidFill>
                  <a:schemeClr val="accent3">
                    <a:lumMod val="60000"/>
                    <a:lumOff val="40000"/>
                  </a:schemeClr>
                </a:solidFill>
                <a:latin typeface="BIZ UDPゴシック" panose="020B0400000000000000" pitchFamily="50" charset="-128"/>
                <a:ea typeface="BIZ UDPゴシック" panose="020B0400000000000000" pitchFamily="50" charset="-128"/>
              </a:rPr>
              <a:t>第</a:t>
            </a:r>
            <a:r>
              <a:rPr kumimoji="1" lang="ja-JP" altLang="en-US" sz="2800" b="1" dirty="0">
                <a:solidFill>
                  <a:schemeClr val="accent3">
                    <a:lumMod val="60000"/>
                    <a:lumOff val="40000"/>
                  </a:schemeClr>
                </a:solidFill>
                <a:latin typeface="BIZ UDPゴシック" panose="020B0400000000000000" pitchFamily="50" charset="-128"/>
                <a:ea typeface="BIZ UDPゴシック" panose="020B0400000000000000" pitchFamily="50" charset="-128"/>
              </a:rPr>
              <a:t>１</a:t>
            </a:r>
            <a:r>
              <a:rPr kumimoji="1" lang="ja-JP" altLang="en-US" b="1" dirty="0">
                <a:solidFill>
                  <a:schemeClr val="accent3">
                    <a:lumMod val="60000"/>
                    <a:lumOff val="40000"/>
                  </a:schemeClr>
                </a:solidFill>
                <a:latin typeface="BIZ UDPゴシック" panose="020B0400000000000000" pitchFamily="50" charset="-128"/>
                <a:ea typeface="BIZ UDPゴシック" panose="020B0400000000000000" pitchFamily="50" charset="-128"/>
              </a:rPr>
              <a:t>位</a:t>
            </a:r>
            <a:endParaRPr kumimoji="1" lang="ja-JP" altLang="en-US" dirty="0">
              <a:latin typeface="BIZ UDPゴシック" panose="020B0400000000000000" pitchFamily="50" charset="-128"/>
              <a:ea typeface="BIZ UDPゴシック" panose="020B0400000000000000" pitchFamily="50" charset="-128"/>
            </a:endParaRPr>
          </a:p>
        </p:txBody>
      </p:sp>
      <p:sp>
        <p:nvSpPr>
          <p:cNvPr id="99" name="テキスト ボックス 98">
            <a:extLst>
              <a:ext uri="{FF2B5EF4-FFF2-40B4-BE49-F238E27FC236}">
                <a16:creationId xmlns:a16="http://schemas.microsoft.com/office/drawing/2014/main" id="{49884215-D619-B091-E250-F9B0390520E5}"/>
              </a:ext>
            </a:extLst>
          </p:cNvPr>
          <p:cNvSpPr txBox="1"/>
          <p:nvPr/>
        </p:nvSpPr>
        <p:spPr>
          <a:xfrm>
            <a:off x="197501" y="2533925"/>
            <a:ext cx="3734240" cy="2723823"/>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☆運動器の１つである</a:t>
            </a:r>
            <a:br>
              <a:rPr kumimoji="1" lang="en-US" altLang="ja-JP" dirty="0">
                <a:latin typeface="BIZ UDPゴシック" panose="020B0400000000000000" pitchFamily="50" charset="-128"/>
                <a:ea typeface="BIZ UDPゴシック" panose="020B0400000000000000" pitchFamily="50" charset="-128"/>
              </a:rPr>
            </a:br>
            <a:r>
              <a:rPr kumimoji="1" lang="ja-JP" altLang="en-US" dirty="0">
                <a:latin typeface="BIZ UDPゴシック" panose="020B0400000000000000" pitchFamily="50" charset="-128"/>
                <a:ea typeface="BIZ UDPゴシック" panose="020B0400000000000000" pitchFamily="50" charset="-128"/>
              </a:rPr>
              <a:t>　　　</a:t>
            </a:r>
            <a:endParaRPr kumimoji="1"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　　　　</a:t>
            </a:r>
            <a:r>
              <a:rPr kumimoji="1" lang="ja-JP" altLang="en-US" sz="2400" dirty="0">
                <a:latin typeface="BIZ UDPゴシック" panose="020B0400000000000000" pitchFamily="50" charset="-128"/>
                <a:ea typeface="BIZ UDPゴシック" panose="020B0400000000000000" pitchFamily="50" charset="-128"/>
              </a:rPr>
              <a:t>骨量</a:t>
            </a:r>
            <a:r>
              <a:rPr kumimoji="1" lang="ja-JP" altLang="en-US" dirty="0">
                <a:latin typeface="BIZ UDPゴシック" panose="020B0400000000000000" pitchFamily="50" charset="-128"/>
                <a:ea typeface="BIZ UDPゴシック" panose="020B0400000000000000" pitchFamily="50" charset="-128"/>
              </a:rPr>
              <a:t>は </a:t>
            </a:r>
            <a:r>
              <a:rPr kumimoji="1" lang="en-US" altLang="ja-JP" sz="2800" b="1" dirty="0">
                <a:solidFill>
                  <a:schemeClr val="accent3">
                    <a:lumMod val="60000"/>
                    <a:lumOff val="40000"/>
                  </a:schemeClr>
                </a:solidFill>
                <a:latin typeface="BIZ UDPゴシック" panose="020B0400000000000000" pitchFamily="50" charset="-128"/>
                <a:ea typeface="BIZ UDPゴシック" panose="020B0400000000000000" pitchFamily="50" charset="-128"/>
              </a:rPr>
              <a:t>20</a:t>
            </a:r>
            <a:r>
              <a:rPr kumimoji="1" lang="ja-JP" altLang="en-US" dirty="0">
                <a:solidFill>
                  <a:schemeClr val="accent3">
                    <a:lumMod val="60000"/>
                    <a:lumOff val="40000"/>
                  </a:schemeClr>
                </a:solidFill>
                <a:latin typeface="BIZ UDPゴシック" panose="020B0400000000000000" pitchFamily="50" charset="-128"/>
                <a:ea typeface="BIZ UDPゴシック" panose="020B0400000000000000" pitchFamily="50" charset="-128"/>
              </a:rPr>
              <a:t>歳頃</a:t>
            </a:r>
            <a:r>
              <a:rPr kumimoji="1" lang="ja-JP" altLang="en-US" dirty="0">
                <a:latin typeface="BIZ UDPゴシック" panose="020B0400000000000000" pitchFamily="50" charset="-128"/>
                <a:ea typeface="BIZ UDPゴシック" panose="020B0400000000000000" pitchFamily="50" charset="-128"/>
              </a:rPr>
              <a:t>から</a:t>
            </a:r>
            <a:endParaRPr kumimoji="1" lang="en-US" altLang="ja-JP" dirty="0">
              <a:solidFill>
                <a:srgbClr val="0070C0"/>
              </a:solidFill>
              <a:latin typeface="BIZ UDPゴシック" panose="020B0400000000000000" pitchFamily="50" charset="-128"/>
              <a:ea typeface="BIZ UDPゴシック" panose="020B0400000000000000" pitchFamily="50" charset="-128"/>
            </a:endParaRPr>
          </a:p>
          <a:p>
            <a:endParaRPr kumimoji="1" lang="en-US" altLang="ja-JP" sz="1600" dirty="0">
              <a:solidFill>
                <a:srgbClr val="0070C0"/>
              </a:solidFill>
              <a:latin typeface="BIZ UDPゴシック" panose="020B0400000000000000" pitchFamily="50" charset="-128"/>
              <a:ea typeface="BIZ UDPゴシック" panose="020B0400000000000000" pitchFamily="50" charset="-128"/>
            </a:endParaRPr>
          </a:p>
          <a:p>
            <a:r>
              <a:rPr kumimoji="1" lang="ja-JP" altLang="en-US" dirty="0">
                <a:solidFill>
                  <a:srgbClr val="0070C0"/>
                </a:solidFill>
                <a:latin typeface="BIZ UDPゴシック" panose="020B0400000000000000" pitchFamily="50" charset="-128"/>
                <a:ea typeface="BIZ UDPゴシック" panose="020B0400000000000000" pitchFamily="50" charset="-128"/>
              </a:rPr>
              <a:t>　　　　</a:t>
            </a:r>
            <a:r>
              <a:rPr kumimoji="1" lang="ja-JP" altLang="en-US" sz="2400" dirty="0">
                <a:latin typeface="BIZ UDPゴシック" panose="020B0400000000000000" pitchFamily="50" charset="-128"/>
                <a:ea typeface="BIZ UDPゴシック" panose="020B0400000000000000" pitchFamily="50" charset="-128"/>
              </a:rPr>
              <a:t>筋肉量</a:t>
            </a:r>
            <a:r>
              <a:rPr kumimoji="1" lang="ja-JP" altLang="en-US" dirty="0">
                <a:latin typeface="BIZ UDPゴシック" panose="020B0400000000000000" pitchFamily="50" charset="-128"/>
                <a:ea typeface="BIZ UDPゴシック" panose="020B0400000000000000" pitchFamily="50" charset="-128"/>
              </a:rPr>
              <a:t>は</a:t>
            </a:r>
            <a:r>
              <a:rPr kumimoji="1" lang="ja-JP" altLang="en-US" sz="2800" b="1" dirty="0">
                <a:solidFill>
                  <a:schemeClr val="accent3">
                    <a:lumMod val="60000"/>
                    <a:lumOff val="40000"/>
                  </a:schemeClr>
                </a:solidFill>
                <a:latin typeface="BIZ UDPゴシック" panose="020B0400000000000000" pitchFamily="50" charset="-128"/>
                <a:ea typeface="BIZ UDPゴシック" panose="020B0400000000000000" pitchFamily="50" charset="-128"/>
              </a:rPr>
              <a:t>４０</a:t>
            </a:r>
            <a:r>
              <a:rPr kumimoji="1" lang="ja-JP" altLang="en-US" dirty="0">
                <a:solidFill>
                  <a:schemeClr val="accent3">
                    <a:lumMod val="60000"/>
                    <a:lumOff val="40000"/>
                  </a:schemeClr>
                </a:solidFill>
                <a:latin typeface="BIZ UDPゴシック" panose="020B0400000000000000" pitchFamily="50" charset="-128"/>
                <a:ea typeface="BIZ UDPゴシック" panose="020B0400000000000000" pitchFamily="50" charset="-128"/>
              </a:rPr>
              <a:t>歳代</a:t>
            </a:r>
            <a:endParaRPr kumimoji="1" lang="en-US" altLang="ja-JP" dirty="0">
              <a:solidFill>
                <a:schemeClr val="accent3">
                  <a:lumMod val="60000"/>
                  <a:lumOff val="40000"/>
                </a:schemeClr>
              </a:solidFill>
              <a:latin typeface="BIZ UDPゴシック" panose="020B0400000000000000" pitchFamily="50" charset="-128"/>
              <a:ea typeface="BIZ UDPゴシック" panose="020B0400000000000000" pitchFamily="50" charset="-128"/>
            </a:endParaRPr>
          </a:p>
          <a:p>
            <a:pPr>
              <a:lnSpc>
                <a:spcPct val="150000"/>
              </a:lnSpc>
            </a:pPr>
            <a:r>
              <a:rPr kumimoji="1" lang="ja-JP" altLang="en-US" dirty="0">
                <a:solidFill>
                  <a:schemeClr val="accent5">
                    <a:lumMod val="60000"/>
                    <a:lumOff val="40000"/>
                  </a:schemeClr>
                </a:solidFill>
                <a:latin typeface="BIZ UDPゴシック" panose="020B0400000000000000" pitchFamily="50" charset="-128"/>
                <a:ea typeface="BIZ UDPゴシック" panose="020B0400000000000000" pitchFamily="50" charset="-128"/>
              </a:rPr>
              <a:t>　　　　　　</a:t>
            </a:r>
            <a:r>
              <a:rPr kumimoji="1" lang="ja-JP" altLang="en-US" dirty="0">
                <a:latin typeface="BIZ UDPゴシック" panose="020B0400000000000000" pitchFamily="50" charset="-128"/>
                <a:ea typeface="BIZ UDPゴシック" panose="020B0400000000000000" pitchFamily="50" charset="-128"/>
              </a:rPr>
              <a:t>から減っていきます。</a:t>
            </a:r>
            <a:endParaRPr kumimoji="1" lang="en-US" altLang="ja-JP" dirty="0">
              <a:latin typeface="BIZ UDPゴシック" panose="020B0400000000000000" pitchFamily="50" charset="-128"/>
              <a:ea typeface="BIZ UDPゴシック" panose="020B0400000000000000" pitchFamily="50" charset="-128"/>
            </a:endParaRPr>
          </a:p>
          <a:p>
            <a:endParaRPr kumimoji="1" lang="en-US" altLang="ja-JP" dirty="0">
              <a:solidFill>
                <a:srgbClr val="0070C0"/>
              </a:solidFill>
              <a:latin typeface="BIZ UDPゴシック" panose="020B0400000000000000" pitchFamily="50" charset="-128"/>
              <a:ea typeface="BIZ UDPゴシック" panose="020B0400000000000000" pitchFamily="50" charset="-128"/>
            </a:endParaRPr>
          </a:p>
          <a:p>
            <a:pPr algn="ctr"/>
            <a:endParaRPr kumimoji="1" lang="en-US" altLang="ja-JP" dirty="0">
              <a:solidFill>
                <a:srgbClr val="0070C0"/>
              </a:solidFill>
              <a:latin typeface="BIZ UDPゴシック" panose="020B0400000000000000" pitchFamily="50" charset="-128"/>
              <a:ea typeface="BIZ UDPゴシック" panose="020B0400000000000000" pitchFamily="50" charset="-128"/>
            </a:endParaRPr>
          </a:p>
        </p:txBody>
      </p:sp>
      <p:graphicFrame>
        <p:nvGraphicFramePr>
          <p:cNvPr id="100" name="グラフ 99">
            <a:extLst>
              <a:ext uri="{FF2B5EF4-FFF2-40B4-BE49-F238E27FC236}">
                <a16:creationId xmlns:a16="http://schemas.microsoft.com/office/drawing/2014/main" id="{24E6A370-DB7A-74FC-EDF6-0146D46CC694}"/>
              </a:ext>
            </a:extLst>
          </p:cNvPr>
          <p:cNvGraphicFramePr>
            <a:graphicFrameLocks/>
          </p:cNvGraphicFramePr>
          <p:nvPr/>
        </p:nvGraphicFramePr>
        <p:xfrm>
          <a:off x="3728306" y="2964812"/>
          <a:ext cx="3069688" cy="1948836"/>
        </p:xfrm>
        <a:graphic>
          <a:graphicData uri="http://schemas.openxmlformats.org/drawingml/2006/chart">
            <c:chart xmlns:c="http://schemas.openxmlformats.org/drawingml/2006/chart" xmlns:r="http://schemas.openxmlformats.org/officeDocument/2006/relationships" r:id="rId11"/>
          </a:graphicData>
        </a:graphic>
      </p:graphicFrame>
      <p:sp>
        <p:nvSpPr>
          <p:cNvPr id="104" name="テキスト ボックス 103">
            <a:extLst>
              <a:ext uri="{FF2B5EF4-FFF2-40B4-BE49-F238E27FC236}">
                <a16:creationId xmlns:a16="http://schemas.microsoft.com/office/drawing/2014/main" id="{A485B55D-4047-AD2C-60F1-EFE02D22A40C}"/>
              </a:ext>
            </a:extLst>
          </p:cNvPr>
          <p:cNvSpPr txBox="1"/>
          <p:nvPr/>
        </p:nvSpPr>
        <p:spPr>
          <a:xfrm>
            <a:off x="117000" y="4959949"/>
            <a:ext cx="6624000" cy="726440"/>
          </a:xfrm>
          <a:prstGeom prst="roundRect">
            <a:avLst/>
          </a:prstGeom>
          <a:solidFill>
            <a:srgbClr val="FFFCC9"/>
          </a:solidFill>
          <a:ln>
            <a:solidFill>
              <a:srgbClr val="FFFCB7"/>
            </a:solidFill>
          </a:ln>
        </p:spPr>
        <p:txBody>
          <a:bodyPr wrap="square" rtlCol="0" anchor="ctr" anchorCtr="1">
            <a:spAutoFit/>
          </a:bodyPr>
          <a:lstStyle/>
          <a:p>
            <a:pPr algn="ctr">
              <a:lnSpc>
                <a:spcPts val="2000"/>
              </a:lnSpc>
            </a:pPr>
            <a:r>
              <a:rPr kumimoji="1" lang="ja-JP" altLang="en-US" sz="1200" dirty="0">
                <a:latin typeface="BIZ UDPゴシック" panose="020B0400000000000000" pitchFamily="50" charset="-128"/>
                <a:ea typeface="BIZ UDPゴシック" panose="020B0400000000000000" pitchFamily="50" charset="-128"/>
              </a:rPr>
              <a:t>ふだんの生活で身体を動かして負荷をかけることで、運動器は維持されます。</a:t>
            </a:r>
            <a:endParaRPr kumimoji="1" lang="en-US" altLang="ja-JP" sz="1200" dirty="0">
              <a:latin typeface="BIZ UDPゴシック" panose="020B0400000000000000" pitchFamily="50" charset="-128"/>
              <a:ea typeface="BIZ UDPゴシック" panose="020B0400000000000000" pitchFamily="50" charset="-128"/>
            </a:endParaRPr>
          </a:p>
          <a:p>
            <a:pPr lvl="0" algn="ctr">
              <a:defRPr/>
            </a:pPr>
            <a:r>
              <a:rPr kumimoji="1" lang="ja-JP" altLang="en-US" sz="1400" dirty="0">
                <a:solidFill>
                  <a:prstClr val="black"/>
                </a:solidFill>
                <a:latin typeface="BIZ UDPゴシック" panose="020B0400000000000000" pitchFamily="50" charset="-128"/>
                <a:ea typeface="BIZ UDPゴシック" panose="020B0400000000000000" pitchFamily="50" charset="-128"/>
              </a:rPr>
              <a:t>今から</a:t>
            </a:r>
            <a:r>
              <a:rPr lang="ja-JP" altLang="en-US" sz="1400" dirty="0"/>
              <a:t> </a:t>
            </a:r>
            <a:r>
              <a:rPr kumimoji="1" lang="ja-JP" altLang="en-US" sz="2000" dirty="0">
                <a:solidFill>
                  <a:srgbClr val="196B24">
                    <a:lumMod val="60000"/>
                    <a:lumOff val="40000"/>
                  </a:srgbClr>
                </a:solidFill>
                <a:latin typeface="BIZ UDPゴシック" panose="020B0400000000000000" pitchFamily="50" charset="-128"/>
                <a:ea typeface="BIZ UDPゴシック" panose="020B0400000000000000" pitchFamily="50" charset="-128"/>
              </a:rPr>
              <a:t>適度に運動する習慣をつけること</a:t>
            </a:r>
            <a:r>
              <a:rPr kumimoji="1" lang="ja-JP" altLang="en-US" dirty="0">
                <a:solidFill>
                  <a:prstClr val="black"/>
                </a:solidFill>
                <a:latin typeface="BIZ UDPゴシック" panose="020B0400000000000000" pitchFamily="50" charset="-128"/>
                <a:ea typeface="BIZ UDPゴシック" panose="020B0400000000000000" pitchFamily="50" charset="-128"/>
              </a:rPr>
              <a:t>が</a:t>
            </a:r>
            <a:r>
              <a:rPr kumimoji="1" lang="ja-JP" altLang="en-US" sz="2000" dirty="0">
                <a:solidFill>
                  <a:srgbClr val="196B24">
                    <a:lumMod val="60000"/>
                    <a:lumOff val="40000"/>
                  </a:srgbClr>
                </a:solidFill>
                <a:latin typeface="BIZ UDPゴシック" panose="020B0400000000000000" pitchFamily="50" charset="-128"/>
                <a:ea typeface="BIZ UDPゴシック" panose="020B0400000000000000" pitchFamily="50" charset="-128"/>
              </a:rPr>
              <a:t>大切 </a:t>
            </a:r>
            <a:r>
              <a:rPr kumimoji="1" lang="ja-JP" altLang="en-US" sz="1600" dirty="0">
                <a:solidFill>
                  <a:prstClr val="black"/>
                </a:solidFill>
                <a:latin typeface="BIZ UDPゴシック" panose="020B0400000000000000" pitchFamily="50" charset="-128"/>
                <a:ea typeface="BIZ UDPゴシック" panose="020B0400000000000000" pitchFamily="50" charset="-128"/>
              </a:rPr>
              <a:t>です</a:t>
            </a:r>
            <a:r>
              <a:rPr kumimoji="1" lang="ja-JP" altLang="en-US" dirty="0">
                <a:solidFill>
                  <a:prstClr val="black"/>
                </a:solidFill>
                <a:latin typeface="BIZ UDPゴシック" panose="020B0400000000000000" pitchFamily="50" charset="-128"/>
                <a:ea typeface="BIZ UDPゴシック" panose="020B0400000000000000" pitchFamily="50" charset="-128"/>
              </a:rPr>
              <a:t>。</a:t>
            </a:r>
            <a:endParaRPr kumimoji="1" lang="en-US" altLang="ja-JP" dirty="0">
              <a:solidFill>
                <a:prstClr val="black"/>
              </a:solidFill>
              <a:latin typeface="BIZ UDPゴシック" panose="020B0400000000000000" pitchFamily="50" charset="-128"/>
              <a:ea typeface="BIZ UDPゴシック" panose="020B0400000000000000" pitchFamily="50" charset="-128"/>
            </a:endParaRPr>
          </a:p>
        </p:txBody>
      </p:sp>
      <p:sp>
        <p:nvSpPr>
          <p:cNvPr id="105" name="テキスト ボックス 104">
            <a:extLst>
              <a:ext uri="{FF2B5EF4-FFF2-40B4-BE49-F238E27FC236}">
                <a16:creationId xmlns:a16="http://schemas.microsoft.com/office/drawing/2014/main" id="{C193F62A-FEFD-CF26-C3CB-87A33DC770D8}"/>
              </a:ext>
            </a:extLst>
          </p:cNvPr>
          <p:cNvSpPr txBox="1"/>
          <p:nvPr/>
        </p:nvSpPr>
        <p:spPr>
          <a:xfrm>
            <a:off x="2721556" y="3147205"/>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*３</a:t>
            </a:r>
          </a:p>
        </p:txBody>
      </p:sp>
      <p:cxnSp>
        <p:nvCxnSpPr>
          <p:cNvPr id="16" name="直線コネクタ 15">
            <a:extLst>
              <a:ext uri="{FF2B5EF4-FFF2-40B4-BE49-F238E27FC236}">
                <a16:creationId xmlns:a16="http://schemas.microsoft.com/office/drawing/2014/main" id="{C622618A-9728-1592-8B87-04DCA45D99B7}"/>
              </a:ext>
            </a:extLst>
          </p:cNvPr>
          <p:cNvCxnSpPr/>
          <p:nvPr/>
        </p:nvCxnSpPr>
        <p:spPr>
          <a:xfrm>
            <a:off x="3403728" y="2546282"/>
            <a:ext cx="0" cy="2348196"/>
          </a:xfrm>
          <a:prstGeom prst="line">
            <a:avLst/>
          </a:prstGeom>
          <a:ln>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sp>
        <p:nvSpPr>
          <p:cNvPr id="106" name="テキスト ボックス 105">
            <a:extLst>
              <a:ext uri="{FF2B5EF4-FFF2-40B4-BE49-F238E27FC236}">
                <a16:creationId xmlns:a16="http://schemas.microsoft.com/office/drawing/2014/main" id="{42B0716D-55B1-1358-36E0-342D596F451D}"/>
              </a:ext>
            </a:extLst>
          </p:cNvPr>
          <p:cNvSpPr txBox="1"/>
          <p:nvPr/>
        </p:nvSpPr>
        <p:spPr>
          <a:xfrm>
            <a:off x="2943230" y="3844792"/>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*４</a:t>
            </a:r>
          </a:p>
        </p:txBody>
      </p:sp>
      <p:sp>
        <p:nvSpPr>
          <p:cNvPr id="107" name="テキスト ボックス 106">
            <a:extLst>
              <a:ext uri="{FF2B5EF4-FFF2-40B4-BE49-F238E27FC236}">
                <a16:creationId xmlns:a16="http://schemas.microsoft.com/office/drawing/2014/main" id="{A578C961-2A13-B4E8-B275-419DA9D8C60C}"/>
              </a:ext>
            </a:extLst>
          </p:cNvPr>
          <p:cNvSpPr txBox="1"/>
          <p:nvPr/>
        </p:nvSpPr>
        <p:spPr>
          <a:xfrm>
            <a:off x="6529607" y="2722536"/>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5</a:t>
            </a:r>
            <a:endParaRPr kumimoji="1" lang="ja-JP" altLang="en-US" sz="600" dirty="0">
              <a:latin typeface="BIZ UDPゴシック" panose="020B0400000000000000" pitchFamily="50" charset="-128"/>
              <a:ea typeface="BIZ UDPゴシック" panose="020B0400000000000000" pitchFamily="50" charset="-128"/>
            </a:endParaRPr>
          </a:p>
        </p:txBody>
      </p:sp>
      <p:sp>
        <p:nvSpPr>
          <p:cNvPr id="108" name="テキスト ボックス 107">
            <a:extLst>
              <a:ext uri="{FF2B5EF4-FFF2-40B4-BE49-F238E27FC236}">
                <a16:creationId xmlns:a16="http://schemas.microsoft.com/office/drawing/2014/main" id="{8AEB304A-F644-28D3-30AE-AF6CBC9D67FB}"/>
              </a:ext>
            </a:extLst>
          </p:cNvPr>
          <p:cNvSpPr txBox="1"/>
          <p:nvPr/>
        </p:nvSpPr>
        <p:spPr>
          <a:xfrm>
            <a:off x="5862956" y="4997167"/>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6</a:t>
            </a:r>
            <a:endParaRPr kumimoji="1" lang="ja-JP" altLang="en-US" sz="600" dirty="0">
              <a:latin typeface="BIZ UDPゴシック" panose="020B0400000000000000" pitchFamily="50" charset="-128"/>
              <a:ea typeface="BIZ UDPゴシック" panose="020B0400000000000000" pitchFamily="50" charset="-128"/>
            </a:endParaRPr>
          </a:p>
        </p:txBody>
      </p:sp>
      <p:grpSp>
        <p:nvGrpSpPr>
          <p:cNvPr id="47" name="グループ化 46">
            <a:extLst>
              <a:ext uri="{FF2B5EF4-FFF2-40B4-BE49-F238E27FC236}">
                <a16:creationId xmlns:a16="http://schemas.microsoft.com/office/drawing/2014/main" id="{37EB6163-2A76-BE59-346A-5CD009E63283}"/>
              </a:ext>
            </a:extLst>
          </p:cNvPr>
          <p:cNvGrpSpPr/>
          <p:nvPr/>
        </p:nvGrpSpPr>
        <p:grpSpPr>
          <a:xfrm>
            <a:off x="931192" y="5865973"/>
            <a:ext cx="1910680" cy="200055"/>
            <a:chOff x="931192" y="5857264"/>
            <a:chExt cx="1910680" cy="200055"/>
          </a:xfrm>
        </p:grpSpPr>
        <p:sp>
          <p:nvSpPr>
            <p:cNvPr id="8" name="テキスト ボックス 7">
              <a:extLst>
                <a:ext uri="{FF2B5EF4-FFF2-40B4-BE49-F238E27FC236}">
                  <a16:creationId xmlns:a16="http://schemas.microsoft.com/office/drawing/2014/main" id="{294D1EBF-6899-0C54-B1C8-5D65880B77AC}"/>
                </a:ext>
              </a:extLst>
            </p:cNvPr>
            <p:cNvSpPr txBox="1"/>
            <p:nvPr/>
          </p:nvSpPr>
          <p:spPr>
            <a:xfrm>
              <a:off x="931192" y="5857264"/>
              <a:ext cx="255172" cy="200055"/>
            </a:xfrm>
            <a:prstGeom prst="rect">
              <a:avLst/>
            </a:prstGeom>
            <a:noFill/>
          </p:spPr>
          <p:txBody>
            <a:bodyPr wrap="square" rtlCol="0">
              <a:spAutoFit/>
            </a:bodyPr>
            <a:lstStyle/>
            <a:p>
              <a:r>
                <a:rPr kumimoji="1" lang="ja-JP" altLang="en-US" sz="700" dirty="0">
                  <a:solidFill>
                    <a:schemeClr val="bg1"/>
                  </a:solidFill>
                  <a:latin typeface="BIZ UDPゴシック" panose="020B0400000000000000" pitchFamily="50" charset="-128"/>
                  <a:ea typeface="BIZ UDPゴシック" panose="020B0400000000000000" pitchFamily="50" charset="-128"/>
                </a:rPr>
                <a:t>ロ</a:t>
              </a:r>
            </a:p>
          </p:txBody>
        </p:sp>
        <p:sp>
          <p:nvSpPr>
            <p:cNvPr id="9" name="テキスト ボックス 8">
              <a:extLst>
                <a:ext uri="{FF2B5EF4-FFF2-40B4-BE49-F238E27FC236}">
                  <a16:creationId xmlns:a16="http://schemas.microsoft.com/office/drawing/2014/main" id="{EB274673-5570-373A-7C6D-8E070D8069F1}"/>
                </a:ext>
              </a:extLst>
            </p:cNvPr>
            <p:cNvSpPr txBox="1"/>
            <p:nvPr/>
          </p:nvSpPr>
          <p:spPr>
            <a:xfrm>
              <a:off x="1689987" y="5857264"/>
              <a:ext cx="255172" cy="200055"/>
            </a:xfrm>
            <a:prstGeom prst="rect">
              <a:avLst/>
            </a:prstGeom>
            <a:noFill/>
          </p:spPr>
          <p:txBody>
            <a:bodyPr wrap="square" rtlCol="0">
              <a:spAutoFit/>
            </a:bodyPr>
            <a:lstStyle/>
            <a:p>
              <a:r>
                <a:rPr kumimoji="1" lang="ja-JP" altLang="en-US" sz="700" dirty="0">
                  <a:solidFill>
                    <a:schemeClr val="bg1"/>
                  </a:solidFill>
                  <a:latin typeface="BIZ UDPゴシック" panose="020B0400000000000000" pitchFamily="50" charset="-128"/>
                  <a:ea typeface="BIZ UDPゴシック" panose="020B0400000000000000" pitchFamily="50" charset="-128"/>
                </a:rPr>
                <a:t>コ</a:t>
              </a:r>
            </a:p>
          </p:txBody>
        </p:sp>
        <p:sp>
          <p:nvSpPr>
            <p:cNvPr id="11" name="テキスト ボックス 10">
              <a:extLst>
                <a:ext uri="{FF2B5EF4-FFF2-40B4-BE49-F238E27FC236}">
                  <a16:creationId xmlns:a16="http://schemas.microsoft.com/office/drawing/2014/main" id="{4AB2B572-1739-A051-5BAF-321FD5C630F3}"/>
                </a:ext>
              </a:extLst>
            </p:cNvPr>
            <p:cNvSpPr txBox="1"/>
            <p:nvPr/>
          </p:nvSpPr>
          <p:spPr>
            <a:xfrm>
              <a:off x="2586700" y="5857264"/>
              <a:ext cx="255172" cy="200055"/>
            </a:xfrm>
            <a:prstGeom prst="rect">
              <a:avLst/>
            </a:prstGeom>
            <a:noFill/>
          </p:spPr>
          <p:txBody>
            <a:bodyPr wrap="square" rtlCol="0">
              <a:spAutoFit/>
            </a:bodyPr>
            <a:lstStyle/>
            <a:p>
              <a:r>
                <a:rPr kumimoji="1" lang="ja-JP" altLang="en-US" sz="700" dirty="0">
                  <a:solidFill>
                    <a:schemeClr val="bg1"/>
                  </a:solidFill>
                  <a:latin typeface="BIZ UDPゴシック" panose="020B0400000000000000" pitchFamily="50" charset="-128"/>
                  <a:ea typeface="BIZ UDPゴシック" panose="020B0400000000000000" pitchFamily="50" charset="-128"/>
                </a:rPr>
                <a:t>モ</a:t>
              </a:r>
            </a:p>
          </p:txBody>
        </p:sp>
        <p:sp>
          <p:nvSpPr>
            <p:cNvPr id="12" name="楕円 11">
              <a:extLst>
                <a:ext uri="{FF2B5EF4-FFF2-40B4-BE49-F238E27FC236}">
                  <a16:creationId xmlns:a16="http://schemas.microsoft.com/office/drawing/2014/main" id="{C9BB942A-201A-83C6-D8E9-B85FEE1784D2}"/>
                </a:ext>
              </a:extLst>
            </p:cNvPr>
            <p:cNvSpPr/>
            <p:nvPr/>
          </p:nvSpPr>
          <p:spPr>
            <a:xfrm>
              <a:off x="986778" y="5885291"/>
              <a:ext cx="144000" cy="144000"/>
            </a:xfrm>
            <a:prstGeom prst="ellipse">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14" name="楕円 13">
              <a:extLst>
                <a:ext uri="{FF2B5EF4-FFF2-40B4-BE49-F238E27FC236}">
                  <a16:creationId xmlns:a16="http://schemas.microsoft.com/office/drawing/2014/main" id="{31998F1E-5BBF-DA6F-6E2F-A4441B4B6EAB}"/>
                </a:ext>
              </a:extLst>
            </p:cNvPr>
            <p:cNvSpPr/>
            <p:nvPr/>
          </p:nvSpPr>
          <p:spPr>
            <a:xfrm>
              <a:off x="1745573" y="5885291"/>
              <a:ext cx="144000" cy="144000"/>
            </a:xfrm>
            <a:prstGeom prst="ellipse">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20" name="楕円 19">
              <a:extLst>
                <a:ext uri="{FF2B5EF4-FFF2-40B4-BE49-F238E27FC236}">
                  <a16:creationId xmlns:a16="http://schemas.microsoft.com/office/drawing/2014/main" id="{E395C442-AF2D-D220-1B54-1494BF4ADBF0}"/>
                </a:ext>
              </a:extLst>
            </p:cNvPr>
            <p:cNvSpPr/>
            <p:nvPr/>
          </p:nvSpPr>
          <p:spPr>
            <a:xfrm>
              <a:off x="2642286" y="5885291"/>
              <a:ext cx="144000" cy="144000"/>
            </a:xfrm>
            <a:prstGeom prst="ellipse">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grpSp>
      <p:sp>
        <p:nvSpPr>
          <p:cNvPr id="22" name="テキスト ボックス 21">
            <a:extLst>
              <a:ext uri="{FF2B5EF4-FFF2-40B4-BE49-F238E27FC236}">
                <a16:creationId xmlns:a16="http://schemas.microsoft.com/office/drawing/2014/main" id="{15E832EF-F153-C5F3-9DEB-E057E40BAA3F}"/>
              </a:ext>
            </a:extLst>
          </p:cNvPr>
          <p:cNvSpPr txBox="1">
            <a:spLocks/>
          </p:cNvSpPr>
          <p:nvPr/>
        </p:nvSpPr>
        <p:spPr>
          <a:xfrm>
            <a:off x="6061160" y="8281958"/>
            <a:ext cx="626400" cy="626400"/>
          </a:xfrm>
          <a:prstGeom prst="rect">
            <a:avLst/>
          </a:prstGeom>
          <a:ln w="9525"/>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kumimoji="1" lang="ja-JP" altLang="en-US" sz="1000" dirty="0"/>
              <a:t>二次元コード</a:t>
            </a:r>
          </a:p>
        </p:txBody>
      </p:sp>
    </p:spTree>
    <p:extLst>
      <p:ext uri="{BB962C8B-B14F-4D97-AF65-F5344CB8AC3E}">
        <p14:creationId xmlns:p14="http://schemas.microsoft.com/office/powerpoint/2010/main" val="1929919509"/>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41939-FF76-FDCB-BFD2-FCA8206FC27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B7EA429-5E73-CFEB-3A63-964E8DD75B35}"/>
              </a:ext>
            </a:extLst>
          </p:cNvPr>
          <p:cNvSpPr>
            <a:spLocks noGrp="1"/>
          </p:cNvSpPr>
          <p:nvPr>
            <p:ph type="title"/>
          </p:nvPr>
        </p:nvSpPr>
        <p:spPr>
          <a:xfrm>
            <a:off x="0" y="0"/>
            <a:ext cx="6858000" cy="988254"/>
          </a:xfrm>
          <a:solidFill>
            <a:schemeClr val="accent6">
              <a:lumMod val="60000"/>
              <a:lumOff val="40000"/>
            </a:schemeClr>
          </a:solidFill>
        </p:spPr>
        <p:txBody>
          <a:bodyPr/>
          <a:lstStyle/>
          <a:p>
            <a:pPr algn="r"/>
            <a:r>
              <a:rPr lang="ja-JP" altLang="en-US" sz="4000" b="1" dirty="0">
                <a:solidFill>
                  <a:schemeClr val="bg1"/>
                </a:solidFill>
                <a:latin typeface="BIZ UDPゴシック" panose="020B0400000000000000" pitchFamily="50" charset="-128"/>
                <a:ea typeface="BIZ UDPゴシック" panose="020B0400000000000000" pitchFamily="50" charset="-128"/>
              </a:rPr>
              <a:t>　　　「ロコモ」</a:t>
            </a:r>
            <a:r>
              <a:rPr lang="ja-JP" altLang="en-US" b="1" dirty="0">
                <a:solidFill>
                  <a:schemeClr val="bg1"/>
                </a:solidFill>
                <a:latin typeface="BIZ UDPゴシック" panose="020B0400000000000000" pitchFamily="50" charset="-128"/>
                <a:ea typeface="BIZ UDPゴシック" panose="020B0400000000000000" pitchFamily="50" charset="-128"/>
              </a:rPr>
              <a:t>を知っていますか？</a:t>
            </a:r>
          </a:p>
        </p:txBody>
      </p:sp>
      <p:sp>
        <p:nvSpPr>
          <p:cNvPr id="40" name="タイトル 1">
            <a:extLst>
              <a:ext uri="{FF2B5EF4-FFF2-40B4-BE49-F238E27FC236}">
                <a16:creationId xmlns:a16="http://schemas.microsoft.com/office/drawing/2014/main" id="{982B998B-45D9-AA9D-E22E-144A4A5A9854}"/>
              </a:ext>
            </a:extLst>
          </p:cNvPr>
          <p:cNvSpPr txBox="1">
            <a:spLocks/>
          </p:cNvSpPr>
          <p:nvPr/>
        </p:nvSpPr>
        <p:spPr>
          <a:xfrm>
            <a:off x="-3827" y="856382"/>
            <a:ext cx="6879479" cy="73143"/>
          </a:xfrm>
          <a:prstGeom prst="rect">
            <a:avLst/>
          </a:prstGeom>
          <a:solidFill>
            <a:schemeClr val="accent6">
              <a:lumMod val="20000"/>
              <a:lumOff val="80000"/>
            </a:schemeClr>
          </a:solidFill>
        </p:spPr>
        <p:txBody>
          <a:bodyPr vert="horz" lIns="91440" tIns="45720" rIns="91440" bIns="45720" rtlCol="0" anchor="ctr">
            <a:normAutofit fontScale="25000" lnSpcReduction="2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4000" b="1" dirty="0">
                <a:solidFill>
                  <a:schemeClr val="bg1"/>
                </a:solidFill>
                <a:latin typeface="BIZ UDPゴシック" panose="020B0400000000000000" pitchFamily="50" charset="-128"/>
                <a:ea typeface="BIZ UDPゴシック" panose="020B0400000000000000" pitchFamily="50" charset="-128"/>
              </a:rPr>
              <a:t>　　　</a:t>
            </a:r>
            <a:endParaRPr lang="ja-JP" altLang="en-US" b="1" dirty="0">
              <a:solidFill>
                <a:schemeClr val="bg1"/>
              </a:solidFill>
              <a:latin typeface="BIZ UDPゴシック" panose="020B0400000000000000" pitchFamily="50" charset="-128"/>
              <a:ea typeface="BIZ UDPゴシック" panose="020B0400000000000000" pitchFamily="50" charset="-128"/>
            </a:endParaRPr>
          </a:p>
        </p:txBody>
      </p:sp>
      <p:grpSp>
        <p:nvGrpSpPr>
          <p:cNvPr id="43" name="グループ化 42">
            <a:extLst>
              <a:ext uri="{FF2B5EF4-FFF2-40B4-BE49-F238E27FC236}">
                <a16:creationId xmlns:a16="http://schemas.microsoft.com/office/drawing/2014/main" id="{ABC68EF9-B9FB-ADF8-96E2-07CFC3DF6D41}"/>
              </a:ext>
            </a:extLst>
          </p:cNvPr>
          <p:cNvGrpSpPr/>
          <p:nvPr/>
        </p:nvGrpSpPr>
        <p:grpSpPr>
          <a:xfrm>
            <a:off x="77883" y="102704"/>
            <a:ext cx="891477" cy="889718"/>
            <a:chOff x="109579" y="180428"/>
            <a:chExt cx="891477" cy="889718"/>
          </a:xfrm>
        </p:grpSpPr>
        <p:sp>
          <p:nvSpPr>
            <p:cNvPr id="37" name="吹き出し: 円形 36">
              <a:extLst>
                <a:ext uri="{FF2B5EF4-FFF2-40B4-BE49-F238E27FC236}">
                  <a16:creationId xmlns:a16="http://schemas.microsoft.com/office/drawing/2014/main" id="{9A4E18BB-0902-B645-56F6-F9C26432C079}"/>
                </a:ext>
              </a:extLst>
            </p:cNvPr>
            <p:cNvSpPr/>
            <p:nvPr/>
          </p:nvSpPr>
          <p:spPr>
            <a:xfrm>
              <a:off x="109579" y="180428"/>
              <a:ext cx="891477" cy="874592"/>
            </a:xfrm>
            <a:prstGeom prst="wedgeEllipseCallout">
              <a:avLst>
                <a:gd name="adj1" fmla="val 63683"/>
                <a:gd name="adj2" fmla="val -8570"/>
              </a:avLst>
            </a:prstGeom>
            <a:solidFill>
              <a:schemeClr val="bg1"/>
            </a:solidFill>
            <a:ln w="381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 name="図 38" descr="アイコン&#10;&#10;AI 生成コンテンツは誤りを含む可能性があります。">
              <a:extLst>
                <a:ext uri="{FF2B5EF4-FFF2-40B4-BE49-F238E27FC236}">
                  <a16:creationId xmlns:a16="http://schemas.microsoft.com/office/drawing/2014/main" id="{420B8106-6169-EAC0-64DC-665CA3FD1A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427" y="208490"/>
              <a:ext cx="861656" cy="861656"/>
            </a:xfrm>
            <a:prstGeom prst="rect">
              <a:avLst/>
            </a:prstGeom>
          </p:spPr>
        </p:pic>
      </p:grpSp>
      <p:sp>
        <p:nvSpPr>
          <p:cNvPr id="38" name="フローチャート: 処理 37">
            <a:extLst>
              <a:ext uri="{FF2B5EF4-FFF2-40B4-BE49-F238E27FC236}">
                <a16:creationId xmlns:a16="http://schemas.microsoft.com/office/drawing/2014/main" id="{D1D4C44D-AE2F-BC39-CCD3-8BD9F54F42AE}"/>
              </a:ext>
            </a:extLst>
          </p:cNvPr>
          <p:cNvSpPr/>
          <p:nvPr/>
        </p:nvSpPr>
        <p:spPr>
          <a:xfrm rot="1908582">
            <a:off x="621071" y="35743"/>
            <a:ext cx="112467" cy="268090"/>
          </a:xfrm>
          <a:prstGeom prst="flowChartProcess">
            <a:avLst/>
          </a:prstGeom>
          <a:solidFill>
            <a:schemeClr val="bg1"/>
          </a:solidFill>
          <a:ln w="158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ローチャート: 処理 40">
            <a:extLst>
              <a:ext uri="{FF2B5EF4-FFF2-40B4-BE49-F238E27FC236}">
                <a16:creationId xmlns:a16="http://schemas.microsoft.com/office/drawing/2014/main" id="{D77720E1-C7D2-4D1D-8893-09D6749FD41F}"/>
              </a:ext>
            </a:extLst>
          </p:cNvPr>
          <p:cNvSpPr/>
          <p:nvPr/>
        </p:nvSpPr>
        <p:spPr>
          <a:xfrm rot="3478171">
            <a:off x="782187" y="175379"/>
            <a:ext cx="112467" cy="268090"/>
          </a:xfrm>
          <a:prstGeom prst="flowChartProcess">
            <a:avLst/>
          </a:prstGeom>
          <a:solidFill>
            <a:schemeClr val="bg1"/>
          </a:solidFill>
          <a:ln w="158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タイトル 1">
            <a:extLst>
              <a:ext uri="{FF2B5EF4-FFF2-40B4-BE49-F238E27FC236}">
                <a16:creationId xmlns:a16="http://schemas.microsoft.com/office/drawing/2014/main" id="{CF0AFB87-AD2A-95E7-DF3D-940BE9E16D47}"/>
              </a:ext>
            </a:extLst>
          </p:cNvPr>
          <p:cNvSpPr txBox="1">
            <a:spLocks/>
          </p:cNvSpPr>
          <p:nvPr/>
        </p:nvSpPr>
        <p:spPr>
          <a:xfrm>
            <a:off x="-3826" y="1030905"/>
            <a:ext cx="6861826" cy="45719"/>
          </a:xfrm>
          <a:prstGeom prst="rect">
            <a:avLst/>
          </a:prstGeom>
          <a:solidFill>
            <a:schemeClr val="accent6">
              <a:lumMod val="60000"/>
              <a:lumOff val="40000"/>
            </a:schemeClr>
          </a:solidFill>
          <a:ln>
            <a:noFill/>
          </a:ln>
        </p:spPr>
        <p:txBody>
          <a:bodyPr vert="horz" lIns="91440" tIns="45720" rIns="91440" bIns="45720" rtlCol="0" anchor="ctr">
            <a:normAutofit fontScale="25000" lnSpcReduction="2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4000" b="1" dirty="0">
                <a:solidFill>
                  <a:schemeClr val="bg1"/>
                </a:solidFill>
                <a:latin typeface="BIZ UDPゴシック" panose="020B0400000000000000" pitchFamily="50" charset="-128"/>
                <a:ea typeface="BIZ UDPゴシック" panose="020B0400000000000000" pitchFamily="50" charset="-128"/>
              </a:rPr>
              <a:t>　　　</a:t>
            </a:r>
            <a:endParaRPr lang="ja-JP" altLang="en-US" b="1" dirty="0">
              <a:solidFill>
                <a:schemeClr val="bg1"/>
              </a:solidFill>
              <a:latin typeface="BIZ UDPゴシック" panose="020B0400000000000000" pitchFamily="50" charset="-128"/>
              <a:ea typeface="BIZ UDPゴシック" panose="020B0400000000000000" pitchFamily="50" charset="-128"/>
            </a:endParaRPr>
          </a:p>
        </p:txBody>
      </p:sp>
      <p:sp>
        <p:nvSpPr>
          <p:cNvPr id="49" name="四角形: 1 つの角を切り取る 48">
            <a:extLst>
              <a:ext uri="{FF2B5EF4-FFF2-40B4-BE49-F238E27FC236}">
                <a16:creationId xmlns:a16="http://schemas.microsoft.com/office/drawing/2014/main" id="{0EA9F7DA-3F34-0C02-E4CB-3BCC8B439FFB}"/>
              </a:ext>
            </a:extLst>
          </p:cNvPr>
          <p:cNvSpPr/>
          <p:nvPr/>
        </p:nvSpPr>
        <p:spPr>
          <a:xfrm>
            <a:off x="138847" y="1179773"/>
            <a:ext cx="6592304" cy="1209422"/>
          </a:xfrm>
          <a:prstGeom prst="snip1Rect">
            <a:avLst/>
          </a:prstGeom>
          <a:noFill/>
          <a:ln w="381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コンテンツ プレースホルダー 2">
            <a:extLst>
              <a:ext uri="{FF2B5EF4-FFF2-40B4-BE49-F238E27FC236}">
                <a16:creationId xmlns:a16="http://schemas.microsoft.com/office/drawing/2014/main" id="{F182BD8E-FEF6-848F-B4F7-CB80F4BFF8B0}"/>
              </a:ext>
            </a:extLst>
          </p:cNvPr>
          <p:cNvSpPr txBox="1">
            <a:spLocks/>
          </p:cNvSpPr>
          <p:nvPr/>
        </p:nvSpPr>
        <p:spPr>
          <a:xfrm>
            <a:off x="175167" y="1257930"/>
            <a:ext cx="6519665" cy="1053109"/>
          </a:xfrm>
          <a:prstGeom prst="rect">
            <a:avLst/>
          </a:prstGeom>
        </p:spPr>
        <p:txBody>
          <a:bodyPr vert="horz" wrap="square" lIns="91440" tIns="45720" rIns="91440" bIns="45720" rtlCol="0" anchor="t" anchorCtr="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「ロコモ」</a:t>
            </a:r>
            <a:r>
              <a:rPr kumimoji="1" lang="ja-JP" altLang="en-US" sz="2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とは</a:t>
            </a:r>
            <a:r>
              <a:rPr lang="ja-JP" altLang="en-US" sz="2000" dirty="0">
                <a:solidFill>
                  <a:prstClr val="black"/>
                </a:solidFill>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ロコモティブシンドロームの略で、</a:t>
            </a:r>
            <a:endParaRPr lang="en-US" altLang="ja-JP" sz="1500" dirty="0">
              <a:latin typeface="BIZ UDPゴシック" panose="020B0400000000000000" pitchFamily="50" charset="-128"/>
              <a:ea typeface="BIZ UDPゴシック" panose="020B0400000000000000" pitchFamily="50" charset="-128"/>
            </a:endParaRPr>
          </a:p>
          <a:p>
            <a:pPr marL="0" indent="0">
              <a:lnSpc>
                <a:spcPts val="2000"/>
              </a:lnSpc>
              <a:buNone/>
            </a:pPr>
            <a:r>
              <a:rPr lang="ja-JP" altLang="en-US" sz="2400" dirty="0">
                <a:latin typeface="BIZ UDPゴシック" panose="020B0400000000000000" pitchFamily="50" charset="-128"/>
                <a:ea typeface="BIZ UDPゴシック" panose="020B0400000000000000" pitchFamily="50" charset="-128"/>
              </a:rPr>
              <a:t>立ったり歩いたりする身体能力が低下した状態</a:t>
            </a:r>
            <a:endParaRPr lang="en-US" altLang="ja-JP" sz="2400" dirty="0">
              <a:latin typeface="BIZ UDPゴシック" panose="020B0400000000000000" pitchFamily="50" charset="-128"/>
              <a:ea typeface="BIZ UDPゴシック" panose="020B0400000000000000" pitchFamily="50" charset="-128"/>
            </a:endParaRPr>
          </a:p>
          <a:p>
            <a:pPr marL="0" indent="0">
              <a:lnSpc>
                <a:spcPts val="1300"/>
              </a:lnSpc>
              <a:buNone/>
            </a:pPr>
            <a:r>
              <a:rPr lang="ja-JP" altLang="en-US" sz="1500" dirty="0">
                <a:latin typeface="BIZ UDPゴシック" panose="020B0400000000000000" pitchFamily="50" charset="-128"/>
                <a:ea typeface="BIZ UDPゴシック" panose="020B0400000000000000" pitchFamily="50" charset="-128"/>
              </a:rPr>
              <a:t>のことを言います。和名は、</a:t>
            </a:r>
            <a:r>
              <a:rPr lang="ja-JP" altLang="en-US" sz="1600" dirty="0">
                <a:latin typeface="BIZ UDPゴシック" panose="020B0400000000000000" pitchFamily="50" charset="-128"/>
                <a:ea typeface="BIZ UDPゴシック" panose="020B0400000000000000" pitchFamily="50" charset="-128"/>
              </a:rPr>
              <a:t>「運動器症候群」</a:t>
            </a:r>
            <a:r>
              <a:rPr lang="ja-JP" altLang="en-US" sz="1500" dirty="0">
                <a:latin typeface="BIZ UDPゴシック" panose="020B0400000000000000" pitchFamily="50" charset="-128"/>
                <a:ea typeface="BIZ UDPゴシック" panose="020B0400000000000000" pitchFamily="50" charset="-128"/>
              </a:rPr>
              <a:t>と言われます。</a:t>
            </a:r>
            <a:endParaRPr lang="en-US" altLang="ja-JP" sz="1500" dirty="0">
              <a:latin typeface="BIZ UDPゴシック" panose="020B0400000000000000" pitchFamily="50" charset="-128"/>
              <a:ea typeface="BIZ UDPゴシック" panose="020B0400000000000000" pitchFamily="50" charset="-128"/>
            </a:endParaRPr>
          </a:p>
        </p:txBody>
      </p:sp>
      <p:sp>
        <p:nvSpPr>
          <p:cNvPr id="52" name="テキスト ボックス 51">
            <a:extLst>
              <a:ext uri="{FF2B5EF4-FFF2-40B4-BE49-F238E27FC236}">
                <a16:creationId xmlns:a16="http://schemas.microsoft.com/office/drawing/2014/main" id="{BD8BAF83-CA52-ED68-BE5C-D75B8EA477BD}"/>
              </a:ext>
            </a:extLst>
          </p:cNvPr>
          <p:cNvSpPr txBox="1"/>
          <p:nvPr/>
        </p:nvSpPr>
        <p:spPr>
          <a:xfrm>
            <a:off x="6410163" y="1528874"/>
            <a:ext cx="432000"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1</a:t>
            </a:r>
            <a:endParaRPr kumimoji="1" lang="ja-JP" altLang="en-US" sz="600" dirty="0">
              <a:latin typeface="BIZ UDPゴシック" panose="020B0400000000000000" pitchFamily="50" charset="-128"/>
              <a:ea typeface="BIZ UDPゴシック" panose="020B0400000000000000" pitchFamily="50" charset="-128"/>
            </a:endParaRPr>
          </a:p>
        </p:txBody>
      </p:sp>
      <p:sp>
        <p:nvSpPr>
          <p:cNvPr id="53" name="テキスト ボックス 52">
            <a:extLst>
              <a:ext uri="{FF2B5EF4-FFF2-40B4-BE49-F238E27FC236}">
                <a16:creationId xmlns:a16="http://schemas.microsoft.com/office/drawing/2014/main" id="{9F1ECA94-24CE-9AB9-9605-46DC941ADB93}"/>
              </a:ext>
            </a:extLst>
          </p:cNvPr>
          <p:cNvSpPr txBox="1"/>
          <p:nvPr/>
        </p:nvSpPr>
        <p:spPr>
          <a:xfrm>
            <a:off x="4978619" y="1951213"/>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2</a:t>
            </a:r>
            <a:endParaRPr kumimoji="1" lang="ja-JP" altLang="en-US" sz="600" dirty="0">
              <a:latin typeface="BIZ UDPゴシック" panose="020B0400000000000000" pitchFamily="50" charset="-128"/>
              <a:ea typeface="BIZ UDPゴシック" panose="020B0400000000000000" pitchFamily="50" charset="-128"/>
            </a:endParaRPr>
          </a:p>
        </p:txBody>
      </p:sp>
      <p:pic>
        <p:nvPicPr>
          <p:cNvPr id="54" name="図 53" descr="背景パターン&#10;&#10;AI 生成コンテンツは誤りを含む可能性があります。">
            <a:extLst>
              <a:ext uri="{FF2B5EF4-FFF2-40B4-BE49-F238E27FC236}">
                <a16:creationId xmlns:a16="http://schemas.microsoft.com/office/drawing/2014/main" id="{D40162F3-4553-EF19-8B15-CF0D0634EE30}"/>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rot="1126712">
            <a:off x="5755475" y="931058"/>
            <a:ext cx="706318" cy="706318"/>
          </a:xfrm>
          <a:prstGeom prst="rect">
            <a:avLst/>
          </a:prstGeom>
        </p:spPr>
      </p:pic>
      <p:sp>
        <p:nvSpPr>
          <p:cNvPr id="65" name="テキスト ボックス 64">
            <a:extLst>
              <a:ext uri="{FF2B5EF4-FFF2-40B4-BE49-F238E27FC236}">
                <a16:creationId xmlns:a16="http://schemas.microsoft.com/office/drawing/2014/main" id="{E6B62A68-0F5C-5E39-2F45-530861EB7A60}"/>
              </a:ext>
            </a:extLst>
          </p:cNvPr>
          <p:cNvSpPr txBox="1"/>
          <p:nvPr/>
        </p:nvSpPr>
        <p:spPr>
          <a:xfrm>
            <a:off x="-3827" y="9277728"/>
            <a:ext cx="2772000" cy="553998"/>
          </a:xfrm>
          <a:prstGeom prst="rect">
            <a:avLst/>
          </a:prstGeom>
          <a:noFill/>
        </p:spPr>
        <p:txBody>
          <a:bodyPr wrap="square" rtlCol="0">
            <a:spAutoFit/>
          </a:bodyPr>
          <a:lstStyle/>
          <a:p>
            <a:r>
              <a:rPr kumimoji="1" lang="ja-JP" altLang="en-US" sz="500" dirty="0">
                <a:latin typeface="BIZ UDPゴシック" panose="020B0400000000000000" pitchFamily="50" charset="-128"/>
                <a:ea typeface="BIZ UDPゴシック" panose="020B0400000000000000" pitchFamily="50" charset="-128"/>
              </a:rPr>
              <a:t>＊１：厚生労働省　健康日本</a:t>
            </a:r>
            <a:r>
              <a:rPr kumimoji="1" lang="en-US" altLang="ja-JP" sz="500" dirty="0">
                <a:latin typeface="BIZ UDPゴシック" panose="020B0400000000000000" pitchFamily="50" charset="-128"/>
                <a:ea typeface="BIZ UDPゴシック" panose="020B0400000000000000" pitchFamily="50" charset="-128"/>
              </a:rPr>
              <a:t>21</a:t>
            </a:r>
            <a:r>
              <a:rPr kumimoji="1" lang="ja-JP" altLang="en-US" sz="500" dirty="0">
                <a:latin typeface="BIZ UDPゴシック" panose="020B0400000000000000" pitchFamily="50" charset="-128"/>
                <a:ea typeface="BIZ UDPゴシック" panose="020B0400000000000000" pitchFamily="50" charset="-128"/>
              </a:rPr>
              <a:t>アクション支援システム </a:t>
            </a:r>
            <a:r>
              <a:rPr kumimoji="1" lang="en-US" altLang="ja-JP" sz="500" dirty="0">
                <a:latin typeface="BIZ UDPゴシック" panose="020B0400000000000000" pitchFamily="50" charset="-128"/>
                <a:ea typeface="BIZ UDPゴシック" panose="020B0400000000000000" pitchFamily="50" charset="-128"/>
              </a:rPr>
              <a:t>Web</a:t>
            </a:r>
            <a:r>
              <a:rPr kumimoji="1" lang="ja-JP" altLang="en-US" sz="500" dirty="0">
                <a:latin typeface="BIZ UDPゴシック" panose="020B0400000000000000" pitchFamily="50" charset="-128"/>
                <a:ea typeface="BIZ UDPゴシック" panose="020B0400000000000000" pitchFamily="50" charset="-128"/>
              </a:rPr>
              <a:t>サイト 　　 </a:t>
            </a:r>
            <a:endParaRPr kumimoji="1" lang="en-US" altLang="ja-JP" sz="500" dirty="0">
              <a:latin typeface="BIZ UDPゴシック" panose="020B0400000000000000" pitchFamily="50" charset="-128"/>
              <a:ea typeface="BIZ UDPゴシック" panose="020B0400000000000000" pitchFamily="50" charset="-128"/>
            </a:endParaRPr>
          </a:p>
          <a:p>
            <a:r>
              <a:rPr kumimoji="1" lang="en-US" altLang="ja-JP" sz="500" dirty="0">
                <a:latin typeface="BIZ UDPゴシック" panose="020B0400000000000000" pitchFamily="50" charset="-128"/>
                <a:ea typeface="BIZ UDPゴシック" panose="020B0400000000000000" pitchFamily="50" charset="-128"/>
              </a:rPr>
              <a:t>      https://www.mhlw.go.jp/stf/newpage_36020.html</a:t>
            </a:r>
          </a:p>
          <a:p>
            <a:r>
              <a:rPr kumimoji="1" lang="ja-JP" altLang="en-US" sz="500" dirty="0">
                <a:latin typeface="BIZ UDPゴシック" panose="020B0400000000000000" pitchFamily="50" charset="-128"/>
                <a:ea typeface="BIZ UDPゴシック" panose="020B0400000000000000" pitchFamily="50" charset="-128"/>
              </a:rPr>
              <a:t>＊２：ロコモティブシンドロームとは </a:t>
            </a:r>
            <a:r>
              <a:rPr kumimoji="1" lang="en-US" altLang="ja-JP" sz="500" dirty="0">
                <a:latin typeface="BIZ UDPゴシック" panose="020B0400000000000000" pitchFamily="50" charset="-128"/>
                <a:ea typeface="BIZ UDPゴシック" panose="020B0400000000000000" pitchFamily="50" charset="-128"/>
              </a:rPr>
              <a:t>| </a:t>
            </a:r>
            <a:r>
              <a:rPr kumimoji="1" lang="ja-JP" altLang="en-US" sz="500" dirty="0">
                <a:latin typeface="BIZ UDPゴシック" panose="020B0400000000000000" pitchFamily="50" charset="-128"/>
                <a:ea typeface="BIZ UDPゴシック" panose="020B0400000000000000" pitchFamily="50" charset="-128"/>
              </a:rPr>
              <a:t>健康長寿ネット    </a:t>
            </a:r>
            <a:endParaRPr kumimoji="1" lang="en-US" altLang="ja-JP" sz="500" dirty="0">
              <a:latin typeface="BIZ UDPゴシック" panose="020B0400000000000000" pitchFamily="50" charset="-128"/>
              <a:ea typeface="BIZ UDPゴシック" panose="020B0400000000000000" pitchFamily="50" charset="-128"/>
            </a:endParaRPr>
          </a:p>
          <a:p>
            <a:r>
              <a:rPr kumimoji="1" lang="en-US" altLang="ja-JP" sz="500" dirty="0">
                <a:latin typeface="BIZ UDPゴシック" panose="020B0400000000000000" pitchFamily="50" charset="-128"/>
                <a:ea typeface="BIZ UDPゴシック" panose="020B0400000000000000" pitchFamily="50" charset="-128"/>
              </a:rPr>
              <a:t>      https://www.tyojyu.or.jp/net/byouki/locomotive-syndrome/about.html</a:t>
            </a:r>
          </a:p>
          <a:p>
            <a:r>
              <a:rPr kumimoji="1" lang="ja-JP" altLang="en-US" sz="500" dirty="0">
                <a:latin typeface="BIZ UDPゴシック" panose="020B0400000000000000" pitchFamily="50" charset="-128"/>
                <a:ea typeface="BIZ UDPゴシック" panose="020B0400000000000000" pitchFamily="50" charset="-128"/>
              </a:rPr>
              <a:t>＊</a:t>
            </a:r>
            <a:r>
              <a:rPr kumimoji="1" lang="en-US" altLang="ja-JP" sz="500" dirty="0">
                <a:latin typeface="BIZ UDPゴシック" panose="020B0400000000000000" pitchFamily="50" charset="-128"/>
                <a:ea typeface="BIZ UDPゴシック" panose="020B0400000000000000" pitchFamily="50" charset="-128"/>
              </a:rPr>
              <a:t>3</a:t>
            </a:r>
            <a:r>
              <a:rPr kumimoji="1" lang="ja-JP" altLang="en-US" sz="500" dirty="0">
                <a:latin typeface="BIZ UDPゴシック" panose="020B0400000000000000" pitchFamily="50" charset="-128"/>
                <a:ea typeface="BIZ UDPゴシック" panose="020B0400000000000000" pitchFamily="50" charset="-128"/>
              </a:rPr>
              <a:t>：折茂肇監修</a:t>
            </a:r>
            <a:r>
              <a:rPr kumimoji="1" lang="en-US" altLang="ja-JP" sz="500" dirty="0">
                <a:latin typeface="BIZ UDPゴシック" panose="020B0400000000000000" pitchFamily="50" charset="-128"/>
                <a:ea typeface="BIZ UDPゴシック" panose="020B0400000000000000" pitchFamily="50" charset="-128"/>
              </a:rPr>
              <a:t>,</a:t>
            </a:r>
            <a:r>
              <a:rPr kumimoji="1" lang="ja-JP" altLang="en-US" sz="500" dirty="0">
                <a:latin typeface="BIZ UDPゴシック" panose="020B0400000000000000" pitchFamily="50" charset="-128"/>
                <a:ea typeface="BIZ UDPゴシック" panose="020B0400000000000000" pitchFamily="50" charset="-128"/>
              </a:rPr>
              <a:t>骨粗鬆症 検診・保健指導マニュアル第</a:t>
            </a:r>
            <a:r>
              <a:rPr kumimoji="1" lang="en-US" altLang="ja-JP" sz="500" dirty="0">
                <a:latin typeface="BIZ UDPゴシック" panose="020B0400000000000000" pitchFamily="50" charset="-128"/>
                <a:ea typeface="BIZ UDPゴシック" panose="020B0400000000000000" pitchFamily="50" charset="-128"/>
              </a:rPr>
              <a:t>2</a:t>
            </a:r>
            <a:r>
              <a:rPr kumimoji="1" lang="ja-JP" altLang="en-US" sz="500" dirty="0">
                <a:latin typeface="BIZ UDPゴシック" panose="020B0400000000000000" pitchFamily="50" charset="-128"/>
                <a:ea typeface="BIZ UDPゴシック" panose="020B0400000000000000" pitchFamily="50" charset="-128"/>
              </a:rPr>
              <a:t>版</a:t>
            </a:r>
            <a:r>
              <a:rPr kumimoji="1" lang="en-US" altLang="ja-JP" sz="500" dirty="0">
                <a:latin typeface="BIZ UDPゴシック" panose="020B0400000000000000" pitchFamily="50" charset="-128"/>
                <a:ea typeface="BIZ UDPゴシック" panose="020B0400000000000000" pitchFamily="50" charset="-128"/>
              </a:rPr>
              <a:t>,</a:t>
            </a:r>
            <a:r>
              <a:rPr kumimoji="1" lang="ja-JP" altLang="en-US" sz="500" dirty="0">
                <a:latin typeface="BIZ UDPゴシック" panose="020B0400000000000000" pitchFamily="50" charset="-128"/>
                <a:ea typeface="BIZ UDPゴシック" panose="020B0400000000000000" pitchFamily="50" charset="-128"/>
              </a:rPr>
              <a:t> </a:t>
            </a:r>
            <a:r>
              <a:rPr kumimoji="1" lang="en-US" altLang="ja-JP" sz="500" dirty="0">
                <a:latin typeface="BIZ UDPゴシック" panose="020B0400000000000000" pitchFamily="50" charset="-128"/>
                <a:ea typeface="BIZ UDPゴシック" panose="020B0400000000000000" pitchFamily="50" charset="-128"/>
              </a:rPr>
              <a:t>p.2</a:t>
            </a:r>
          </a:p>
          <a:p>
            <a:r>
              <a:rPr kumimoji="1" lang="ja-JP" altLang="en-US" sz="500" dirty="0">
                <a:latin typeface="BIZ UDPゴシック" panose="020B0400000000000000" pitchFamily="50" charset="-128"/>
                <a:ea typeface="BIZ UDPゴシック" panose="020B0400000000000000" pitchFamily="50" charset="-128"/>
              </a:rPr>
              <a:t>＊４：日本老年医学会雑誌 </a:t>
            </a:r>
            <a:r>
              <a:rPr kumimoji="1" lang="en-US" altLang="ja-JP" sz="500" dirty="0">
                <a:latin typeface="BIZ UDPゴシック" panose="020B0400000000000000" pitchFamily="50" charset="-128"/>
                <a:ea typeface="BIZ UDPゴシック" panose="020B0400000000000000" pitchFamily="50" charset="-128"/>
              </a:rPr>
              <a:t>47</a:t>
            </a:r>
            <a:r>
              <a:rPr kumimoji="1" lang="ja-JP" altLang="en-US" sz="500" dirty="0">
                <a:latin typeface="BIZ UDPゴシック" panose="020B0400000000000000" pitchFamily="50" charset="-128"/>
                <a:ea typeface="BIZ UDPゴシック" panose="020B0400000000000000" pitchFamily="50" charset="-128"/>
              </a:rPr>
              <a:t>巻</a:t>
            </a:r>
            <a:r>
              <a:rPr kumimoji="1" lang="en-US" altLang="ja-JP" sz="500" dirty="0">
                <a:latin typeface="BIZ UDPゴシック" panose="020B0400000000000000" pitchFamily="50" charset="-128"/>
                <a:ea typeface="BIZ UDPゴシック" panose="020B0400000000000000" pitchFamily="50" charset="-128"/>
              </a:rPr>
              <a:t>1</a:t>
            </a:r>
            <a:r>
              <a:rPr kumimoji="1" lang="ja-JP" altLang="en-US" sz="500" dirty="0">
                <a:latin typeface="BIZ UDPゴシック" panose="020B0400000000000000" pitchFamily="50" charset="-128"/>
                <a:ea typeface="BIZ UDPゴシック" panose="020B0400000000000000" pitchFamily="50" charset="-128"/>
              </a:rPr>
              <a:t>号</a:t>
            </a:r>
            <a:r>
              <a:rPr kumimoji="1" lang="en-US" altLang="ja-JP" sz="500" dirty="0">
                <a:latin typeface="BIZ UDPゴシック" panose="020B0400000000000000" pitchFamily="50" charset="-128"/>
                <a:ea typeface="BIZ UDPゴシック" panose="020B0400000000000000" pitchFamily="50" charset="-128"/>
              </a:rPr>
              <a:t>(2010:1)</a:t>
            </a:r>
            <a:r>
              <a:rPr kumimoji="1" lang="ja-JP" altLang="en-US" sz="500" dirty="0">
                <a:latin typeface="BIZ UDPゴシック" panose="020B0400000000000000" pitchFamily="50" charset="-128"/>
                <a:ea typeface="BIZ UDPゴシック" panose="020B0400000000000000" pitchFamily="50" charset="-128"/>
              </a:rPr>
              <a:t>「日本人筋肉量の加齢による特徴」 </a:t>
            </a:r>
            <a:endParaRPr kumimoji="1" lang="en-US" altLang="ja-JP" sz="500" dirty="0">
              <a:latin typeface="BIZ UDPゴシック" panose="020B0400000000000000" pitchFamily="50" charset="-128"/>
              <a:ea typeface="BIZ UDPゴシック" panose="020B0400000000000000" pitchFamily="50" charset="-128"/>
            </a:endParaRPr>
          </a:p>
        </p:txBody>
      </p:sp>
      <p:sp>
        <p:nvSpPr>
          <p:cNvPr id="66" name="テキスト ボックス 65">
            <a:extLst>
              <a:ext uri="{FF2B5EF4-FFF2-40B4-BE49-F238E27FC236}">
                <a16:creationId xmlns:a16="http://schemas.microsoft.com/office/drawing/2014/main" id="{EC909889-38DA-4541-2179-37A9E7C3BB3D}"/>
              </a:ext>
            </a:extLst>
          </p:cNvPr>
          <p:cNvSpPr txBox="1"/>
          <p:nvPr/>
        </p:nvSpPr>
        <p:spPr>
          <a:xfrm>
            <a:off x="2714344" y="9277728"/>
            <a:ext cx="4121946" cy="630942"/>
          </a:xfrm>
          <a:prstGeom prst="rect">
            <a:avLst/>
          </a:prstGeom>
          <a:noFill/>
        </p:spPr>
        <p:txBody>
          <a:bodyPr wrap="square" rtlCol="0">
            <a:spAutoFit/>
          </a:bodyPr>
          <a:lstStyle/>
          <a:p>
            <a:r>
              <a:rPr kumimoji="1" lang="ja-JP" altLang="en-US" sz="500" dirty="0">
                <a:latin typeface="BIZ UDPゴシック" panose="020B0400000000000000" pitchFamily="50" charset="-128"/>
                <a:ea typeface="BIZ UDPゴシック" panose="020B0400000000000000" pitchFamily="50" charset="-128"/>
              </a:rPr>
              <a:t>＊</a:t>
            </a:r>
            <a:r>
              <a:rPr kumimoji="1" lang="en-US" altLang="ja-JP" sz="500" dirty="0">
                <a:latin typeface="BIZ UDPゴシック" panose="020B0400000000000000" pitchFamily="50" charset="-128"/>
                <a:ea typeface="BIZ UDPゴシック" panose="020B0400000000000000" pitchFamily="50" charset="-128"/>
              </a:rPr>
              <a:t>5</a:t>
            </a:r>
            <a:r>
              <a:rPr kumimoji="1" lang="ja-JP" altLang="en-US" sz="500" dirty="0">
                <a:latin typeface="BIZ UDPゴシック" panose="020B0400000000000000" pitchFamily="50" charset="-128"/>
                <a:ea typeface="BIZ UDPゴシック" panose="020B0400000000000000" pitchFamily="50" charset="-128"/>
              </a:rPr>
              <a:t>：厚生労働省　</a:t>
            </a:r>
            <a:r>
              <a:rPr kumimoji="1" lang="en-US" altLang="ja-JP" sz="500" dirty="0">
                <a:latin typeface="BIZ UDPゴシック" panose="020B0400000000000000" pitchFamily="50" charset="-128"/>
                <a:ea typeface="BIZ UDPゴシック" panose="020B0400000000000000" pitchFamily="50" charset="-128"/>
              </a:rPr>
              <a:t>2022</a:t>
            </a:r>
            <a:r>
              <a:rPr kumimoji="1" lang="ja-JP" altLang="en-US" sz="500" dirty="0">
                <a:latin typeface="BIZ UDPゴシック" panose="020B0400000000000000" pitchFamily="50" charset="-128"/>
                <a:ea typeface="BIZ UDPゴシック" panose="020B0400000000000000" pitchFamily="50" charset="-128"/>
              </a:rPr>
              <a:t>（令和４）年　国民生活基礎調査の概況 統計表・第</a:t>
            </a:r>
            <a:r>
              <a:rPr kumimoji="1" lang="en-US" altLang="ja-JP" sz="500" dirty="0">
                <a:latin typeface="BIZ UDPゴシック" panose="020B0400000000000000" pitchFamily="50" charset="-128"/>
                <a:ea typeface="BIZ UDPゴシック" panose="020B0400000000000000" pitchFamily="50" charset="-128"/>
              </a:rPr>
              <a:t>13</a:t>
            </a:r>
            <a:r>
              <a:rPr kumimoji="1" lang="ja-JP" altLang="en-US" sz="500" dirty="0">
                <a:latin typeface="BIZ UDPゴシック" panose="020B0400000000000000" pitchFamily="50" charset="-128"/>
                <a:ea typeface="BIZ UDPゴシック" panose="020B0400000000000000" pitchFamily="50" charset="-128"/>
              </a:rPr>
              <a:t>表　　　（運動器の障害：骨折転倒・関節疾患・脊髄損傷の合計）</a:t>
            </a:r>
            <a:endParaRPr kumimoji="1" lang="en-US" altLang="ja-JP" sz="500" dirty="0">
              <a:latin typeface="BIZ UDPゴシック" panose="020B0400000000000000" pitchFamily="50" charset="-128"/>
              <a:ea typeface="BIZ UDPゴシック" panose="020B0400000000000000" pitchFamily="50" charset="-128"/>
            </a:endParaRPr>
          </a:p>
          <a:p>
            <a:r>
              <a:rPr kumimoji="1" lang="en-US" altLang="ja-JP" sz="500" dirty="0">
                <a:latin typeface="BIZ UDPゴシック" panose="020B0400000000000000" pitchFamily="50" charset="-128"/>
                <a:ea typeface="BIZ UDPゴシック" panose="020B0400000000000000" pitchFamily="50" charset="-128"/>
              </a:rPr>
              <a:t>       https://www.mhlw.go.jp/toukei/saikin/hw/k-tyosa/k-tyosa22/index.html </a:t>
            </a:r>
          </a:p>
          <a:p>
            <a:r>
              <a:rPr kumimoji="1" lang="ja-JP" altLang="en-US" sz="500" dirty="0">
                <a:latin typeface="BIZ UDPゴシック" panose="020B0400000000000000" pitchFamily="50" charset="-128"/>
                <a:ea typeface="BIZ UDPゴシック" panose="020B0400000000000000" pitchFamily="50" charset="-128"/>
              </a:rPr>
              <a:t>＊６：日本整形外科学会公式 ロコモティブシンドローム予防啓発公式サイト　</a:t>
            </a:r>
            <a:r>
              <a:rPr kumimoji="1" lang="en-US" altLang="ja-JP" sz="500" dirty="0">
                <a:latin typeface="BIZ UDPゴシック" panose="020B0400000000000000" pitchFamily="50" charset="-128"/>
                <a:ea typeface="BIZ UDPゴシック" panose="020B0400000000000000" pitchFamily="50" charset="-128"/>
              </a:rPr>
              <a:t>https://locomo-joa.jp/locomo#section02    </a:t>
            </a:r>
            <a:br>
              <a:rPr kumimoji="1" lang="en-US" altLang="ja-JP" sz="500" dirty="0">
                <a:latin typeface="BIZ UDPゴシック" panose="020B0400000000000000" pitchFamily="50" charset="-128"/>
                <a:ea typeface="BIZ UDPゴシック" panose="020B0400000000000000" pitchFamily="50" charset="-128"/>
              </a:rPr>
            </a:br>
            <a:r>
              <a:rPr kumimoji="1" lang="ja-JP" altLang="en-US" sz="500" dirty="0">
                <a:latin typeface="BIZ UDPゴシック" panose="020B0400000000000000" pitchFamily="50" charset="-128"/>
                <a:ea typeface="BIZ UDPゴシック" panose="020B0400000000000000" pitchFamily="50" charset="-128"/>
              </a:rPr>
              <a:t>＊７：日本整形外科学会公式 ロコモティブシンドローム予防啓発公式サイト　</a:t>
            </a:r>
            <a:r>
              <a:rPr kumimoji="1" lang="en-US" altLang="ja-JP" sz="500" dirty="0">
                <a:latin typeface="BIZ UDPゴシック" panose="020B0400000000000000" pitchFamily="50" charset="-128"/>
                <a:ea typeface="BIZ UDPゴシック" panose="020B0400000000000000" pitchFamily="50" charset="-128"/>
              </a:rPr>
              <a:t>https://locomo-joa.jp/check/locotre</a:t>
            </a:r>
          </a:p>
          <a:p>
            <a:r>
              <a:rPr kumimoji="1" lang="ja-JP" altLang="en-US" sz="500" dirty="0">
                <a:latin typeface="BIZ UDPゴシック" panose="020B0400000000000000" pitchFamily="50" charset="-128"/>
                <a:ea typeface="BIZ UDPゴシック" panose="020B0400000000000000" pitchFamily="50" charset="-128"/>
              </a:rPr>
              <a:t>＊８：厚生労働省 アクティブガイド－健康づくりのための身体活動・運動ガイド</a:t>
            </a:r>
            <a:r>
              <a:rPr kumimoji="1" lang="en-US" altLang="ja-JP" sz="500" dirty="0">
                <a:latin typeface="BIZ UDPゴシック" panose="020B0400000000000000" pitchFamily="50" charset="-128"/>
                <a:ea typeface="BIZ UDPゴシック" panose="020B0400000000000000" pitchFamily="50" charset="-128"/>
              </a:rPr>
              <a:t>2023</a:t>
            </a:r>
            <a:r>
              <a:rPr kumimoji="1" lang="ja-JP" altLang="en-US" sz="500" dirty="0">
                <a:latin typeface="BIZ UDPゴシック" panose="020B0400000000000000" pitchFamily="50" charset="-128"/>
                <a:ea typeface="BIZ UDPゴシック" panose="020B0400000000000000" pitchFamily="50" charset="-128"/>
              </a:rPr>
              <a:t>－　（アクティブガイド</a:t>
            </a:r>
            <a:r>
              <a:rPr kumimoji="1" lang="en-US" altLang="ja-JP" sz="500" dirty="0">
                <a:latin typeface="BIZ UDPゴシック" panose="020B0400000000000000" pitchFamily="50" charset="-128"/>
                <a:ea typeface="BIZ UDPゴシック" panose="020B0400000000000000" pitchFamily="50" charset="-128"/>
              </a:rPr>
              <a:t>2023</a:t>
            </a:r>
            <a:r>
              <a:rPr kumimoji="1" lang="ja-JP" altLang="en-US" sz="500" dirty="0">
                <a:latin typeface="BIZ UDPゴシック" panose="020B0400000000000000" pitchFamily="50" charset="-128"/>
                <a:ea typeface="BIZ UDPゴシック" panose="020B0400000000000000" pitchFamily="50" charset="-128"/>
              </a:rPr>
              <a:t>）成人版（両面印刷・三つ折り</a:t>
            </a:r>
            <a:r>
              <a:rPr kumimoji="1" lang="en-US" altLang="ja-JP" sz="500" dirty="0">
                <a:latin typeface="BIZ UDPゴシック" panose="020B0400000000000000" pitchFamily="50" charset="-128"/>
                <a:ea typeface="BIZ UDPゴシック" panose="020B0400000000000000" pitchFamily="50" charset="-128"/>
              </a:rPr>
              <a:t>)</a:t>
            </a:r>
          </a:p>
          <a:p>
            <a:r>
              <a:rPr kumimoji="1" lang="en-US" altLang="ja-JP" sz="500" dirty="0">
                <a:latin typeface="BIZ UDPゴシック" panose="020B0400000000000000" pitchFamily="50" charset="-128"/>
                <a:ea typeface="BIZ UDPゴシック" panose="020B0400000000000000" pitchFamily="50" charset="-128"/>
              </a:rPr>
              <a:t>       https://www.mhlw.go.jp/stf/seisakunitsuite/bunya/kenkou_iryou/kenkou/undou/index.html</a:t>
            </a:r>
          </a:p>
          <a:p>
            <a:pPr algn="r"/>
            <a:r>
              <a:rPr kumimoji="1" lang="ja-JP" altLang="en-US" sz="500" dirty="0">
                <a:latin typeface="BIZ UDPゴシック" panose="020B0400000000000000" pitchFamily="50" charset="-128"/>
                <a:ea typeface="BIZ UDPゴシック" panose="020B0400000000000000" pitchFamily="50" charset="-128"/>
              </a:rPr>
              <a:t>（</a:t>
            </a:r>
            <a:r>
              <a:rPr kumimoji="1" lang="en-US" altLang="ja-JP" sz="500" dirty="0">
                <a:latin typeface="BIZ UDPゴシック" panose="020B0400000000000000" pitchFamily="50" charset="-128"/>
                <a:ea typeface="BIZ UDPゴシック" panose="020B0400000000000000" pitchFamily="50" charset="-128"/>
              </a:rPr>
              <a:t>2026</a:t>
            </a:r>
            <a:r>
              <a:rPr kumimoji="1" lang="ja-JP" altLang="en-US" sz="500" dirty="0">
                <a:latin typeface="BIZ UDPゴシック" panose="020B0400000000000000" pitchFamily="50" charset="-128"/>
                <a:ea typeface="BIZ UDPゴシック" panose="020B0400000000000000" pitchFamily="50" charset="-128"/>
              </a:rPr>
              <a:t>年</a:t>
            </a:r>
            <a:r>
              <a:rPr kumimoji="1" lang="en-US" altLang="ja-JP" sz="500" dirty="0">
                <a:latin typeface="BIZ UDPゴシック" panose="020B0400000000000000" pitchFamily="50" charset="-128"/>
                <a:ea typeface="BIZ UDPゴシック" panose="020B0400000000000000" pitchFamily="50" charset="-128"/>
              </a:rPr>
              <a:t>3</a:t>
            </a:r>
            <a:r>
              <a:rPr kumimoji="1" lang="ja-JP" altLang="en-US" sz="500" dirty="0">
                <a:latin typeface="BIZ UDPゴシック" panose="020B0400000000000000" pitchFamily="50" charset="-128"/>
                <a:ea typeface="BIZ UDPゴシック" panose="020B0400000000000000" pitchFamily="50" charset="-128"/>
              </a:rPr>
              <a:t>月</a:t>
            </a:r>
            <a:r>
              <a:rPr kumimoji="1" lang="en-US" altLang="ja-JP" sz="500" dirty="0">
                <a:latin typeface="BIZ UDPゴシック" panose="020B0400000000000000" pitchFamily="50" charset="-128"/>
                <a:ea typeface="BIZ UDPゴシック" panose="020B0400000000000000" pitchFamily="50" charset="-128"/>
              </a:rPr>
              <a:t>3</a:t>
            </a:r>
            <a:r>
              <a:rPr kumimoji="1" lang="ja-JP" altLang="en-US" sz="500" dirty="0">
                <a:latin typeface="BIZ UDPゴシック" panose="020B0400000000000000" pitchFamily="50" charset="-128"/>
                <a:ea typeface="BIZ UDPゴシック" panose="020B0400000000000000" pitchFamily="50" charset="-128"/>
              </a:rPr>
              <a:t>日に確認）</a:t>
            </a:r>
            <a:endParaRPr kumimoji="1" lang="en-US" altLang="ja-JP" sz="500" dirty="0">
              <a:latin typeface="BIZ UDPゴシック" panose="020B0400000000000000" pitchFamily="50" charset="-128"/>
              <a:ea typeface="BIZ UDPゴシック" panose="020B0400000000000000" pitchFamily="50" charset="-128"/>
            </a:endParaRPr>
          </a:p>
        </p:txBody>
      </p:sp>
      <p:grpSp>
        <p:nvGrpSpPr>
          <p:cNvPr id="19" name="グループ化 18">
            <a:extLst>
              <a:ext uri="{FF2B5EF4-FFF2-40B4-BE49-F238E27FC236}">
                <a16:creationId xmlns:a16="http://schemas.microsoft.com/office/drawing/2014/main" id="{A748E86F-06C7-6497-31DB-2C378AA45D5A}"/>
              </a:ext>
            </a:extLst>
          </p:cNvPr>
          <p:cNvGrpSpPr/>
          <p:nvPr/>
        </p:nvGrpSpPr>
        <p:grpSpPr>
          <a:xfrm>
            <a:off x="-354713" y="9068817"/>
            <a:ext cx="7567427" cy="216000"/>
            <a:chOff x="-354713" y="9162124"/>
            <a:chExt cx="7567427" cy="216000"/>
          </a:xfrm>
        </p:grpSpPr>
        <p:sp>
          <p:nvSpPr>
            <p:cNvPr id="62" name="タイトル 1">
              <a:extLst>
                <a:ext uri="{FF2B5EF4-FFF2-40B4-BE49-F238E27FC236}">
                  <a16:creationId xmlns:a16="http://schemas.microsoft.com/office/drawing/2014/main" id="{07B067DB-C001-F0A6-889F-A7A5BE22D307}"/>
                </a:ext>
              </a:extLst>
            </p:cNvPr>
            <p:cNvSpPr txBox="1">
              <a:spLocks/>
            </p:cNvSpPr>
            <p:nvPr/>
          </p:nvSpPr>
          <p:spPr>
            <a:xfrm>
              <a:off x="-354713" y="9185820"/>
              <a:ext cx="7567427" cy="180000"/>
            </a:xfrm>
            <a:prstGeom prst="rect">
              <a:avLst/>
            </a:prstGeom>
            <a:solidFill>
              <a:schemeClr val="accent6">
                <a:lumMod val="40000"/>
                <a:lumOff val="60000"/>
              </a:schemeClr>
            </a:solidFill>
          </p:spPr>
          <p:txBody>
            <a:bodyPr vert="horz" lIns="91440" tIns="45720" rIns="91440" bIns="45720" rtlCol="0" anchor="ctr">
              <a:normAutofit fontScale="25000" lnSpcReduction="2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4000" b="1" dirty="0">
                  <a:solidFill>
                    <a:schemeClr val="bg1"/>
                  </a:solidFill>
                  <a:latin typeface="BIZ UDPゴシック" panose="020B0400000000000000" pitchFamily="50" charset="-128"/>
                  <a:ea typeface="BIZ UDPゴシック" panose="020B0400000000000000" pitchFamily="50" charset="-128"/>
                </a:rPr>
                <a:t>　　　</a:t>
              </a:r>
              <a:endParaRPr lang="ja-JP" altLang="en-US" b="1" dirty="0">
                <a:solidFill>
                  <a:schemeClr val="bg1"/>
                </a:solidFill>
                <a:latin typeface="BIZ UDPゴシック" panose="020B0400000000000000" pitchFamily="50" charset="-128"/>
                <a:ea typeface="BIZ UDPゴシック" panose="020B0400000000000000" pitchFamily="50" charset="-128"/>
              </a:endParaRPr>
            </a:p>
          </p:txBody>
        </p:sp>
        <p:sp>
          <p:nvSpPr>
            <p:cNvPr id="18" name="タイトル 1">
              <a:extLst>
                <a:ext uri="{FF2B5EF4-FFF2-40B4-BE49-F238E27FC236}">
                  <a16:creationId xmlns:a16="http://schemas.microsoft.com/office/drawing/2014/main" id="{AC6FDEB6-45F8-DC2E-E49F-62F3B58121BA}"/>
                </a:ext>
              </a:extLst>
            </p:cNvPr>
            <p:cNvSpPr txBox="1">
              <a:spLocks/>
            </p:cNvSpPr>
            <p:nvPr/>
          </p:nvSpPr>
          <p:spPr>
            <a:xfrm>
              <a:off x="27000" y="9162124"/>
              <a:ext cx="6804000" cy="216000"/>
            </a:xfrm>
            <a:prstGeom prst="rect">
              <a:avLst/>
            </a:prstGeom>
            <a:no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800" dirty="0">
                  <a:solidFill>
                    <a:schemeClr val="bg1"/>
                  </a:solidFill>
                  <a:latin typeface="BIZ UDPゴシック" panose="020B0400000000000000" pitchFamily="50" charset="-128"/>
                  <a:ea typeface="BIZ UDPゴシック" panose="020B0400000000000000" pitchFamily="50" charset="-128"/>
                </a:rPr>
                <a:t>※</a:t>
              </a:r>
              <a:r>
                <a:rPr lang="ja-JP" altLang="en-US" sz="800" dirty="0">
                  <a:solidFill>
                    <a:schemeClr val="bg1"/>
                  </a:solidFill>
                  <a:latin typeface="BIZ UDPゴシック" panose="020B0400000000000000" pitchFamily="50" charset="-128"/>
                  <a:ea typeface="BIZ UDPゴシック" panose="020B0400000000000000" pitchFamily="50" charset="-128"/>
                </a:rPr>
                <a:t>このリーフレットは、「行動変容プログラムの推進」事業の一環として、大阪府委託のもと大阪健康安全基盤研究所が作成しました。　（</a:t>
              </a:r>
              <a:r>
                <a:rPr lang="en-US" altLang="ja-JP" sz="800" dirty="0">
                  <a:solidFill>
                    <a:schemeClr val="bg1"/>
                  </a:solidFill>
                  <a:latin typeface="BIZ UDPゴシック" panose="020B0400000000000000" pitchFamily="50" charset="-128"/>
                  <a:ea typeface="BIZ UDPゴシック" panose="020B0400000000000000" pitchFamily="50" charset="-128"/>
                </a:rPr>
                <a:t>2026</a:t>
              </a:r>
              <a:r>
                <a:rPr lang="ja-JP" altLang="en-US" sz="800" dirty="0">
                  <a:solidFill>
                    <a:schemeClr val="bg1"/>
                  </a:solidFill>
                  <a:latin typeface="BIZ UDPゴシック" panose="020B0400000000000000" pitchFamily="50" charset="-128"/>
                  <a:ea typeface="BIZ UDPゴシック" panose="020B0400000000000000" pitchFamily="50" charset="-128"/>
                </a:rPr>
                <a:t>年</a:t>
              </a:r>
              <a:r>
                <a:rPr lang="en-US" altLang="ja-JP" sz="800" dirty="0">
                  <a:solidFill>
                    <a:schemeClr val="bg1"/>
                  </a:solidFill>
                  <a:latin typeface="BIZ UDPゴシック" panose="020B0400000000000000" pitchFamily="50" charset="-128"/>
                  <a:ea typeface="BIZ UDPゴシック" panose="020B0400000000000000" pitchFamily="50" charset="-128"/>
                </a:rPr>
                <a:t>3</a:t>
              </a:r>
              <a:r>
                <a:rPr lang="ja-JP" altLang="en-US" sz="800" dirty="0">
                  <a:solidFill>
                    <a:schemeClr val="bg1"/>
                  </a:solidFill>
                  <a:latin typeface="BIZ UDPゴシック" panose="020B0400000000000000" pitchFamily="50" charset="-128"/>
                  <a:ea typeface="BIZ UDPゴシック" panose="020B0400000000000000" pitchFamily="50" charset="-128"/>
                </a:rPr>
                <a:t>月）</a:t>
              </a:r>
            </a:p>
          </p:txBody>
        </p:sp>
      </p:grpSp>
      <p:sp>
        <p:nvSpPr>
          <p:cNvPr id="13" name="四角形: 1 つの角を切り取る 12">
            <a:extLst>
              <a:ext uri="{FF2B5EF4-FFF2-40B4-BE49-F238E27FC236}">
                <a16:creationId xmlns:a16="http://schemas.microsoft.com/office/drawing/2014/main" id="{07766CC6-22F6-5987-93FA-873A80045FB7}"/>
              </a:ext>
            </a:extLst>
          </p:cNvPr>
          <p:cNvSpPr/>
          <p:nvPr/>
        </p:nvSpPr>
        <p:spPr>
          <a:xfrm>
            <a:off x="2280537" y="6418946"/>
            <a:ext cx="1908000" cy="2556000"/>
          </a:xfrm>
          <a:prstGeom prst="snip1Rect">
            <a:avLst/>
          </a:prstGeom>
          <a:noFill/>
          <a:ln w="254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7" name="四角形: 1 つの角を切り取る 16">
            <a:extLst>
              <a:ext uri="{FF2B5EF4-FFF2-40B4-BE49-F238E27FC236}">
                <a16:creationId xmlns:a16="http://schemas.microsoft.com/office/drawing/2014/main" id="{2A76AE7C-6A36-0037-E77F-92F07DC085C4}"/>
              </a:ext>
            </a:extLst>
          </p:cNvPr>
          <p:cNvSpPr/>
          <p:nvPr/>
        </p:nvSpPr>
        <p:spPr>
          <a:xfrm>
            <a:off x="113523" y="6418946"/>
            <a:ext cx="1944000" cy="2556000"/>
          </a:xfrm>
          <a:prstGeom prst="snip1Rect">
            <a:avLst/>
          </a:prstGeom>
          <a:noFill/>
          <a:ln w="254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21" name="楕円 20">
            <a:extLst>
              <a:ext uri="{FF2B5EF4-FFF2-40B4-BE49-F238E27FC236}">
                <a16:creationId xmlns:a16="http://schemas.microsoft.com/office/drawing/2014/main" id="{312C84DF-F04B-DEF7-461F-348934937AD7}"/>
              </a:ext>
            </a:extLst>
          </p:cNvPr>
          <p:cNvSpPr/>
          <p:nvPr/>
        </p:nvSpPr>
        <p:spPr>
          <a:xfrm>
            <a:off x="3731551" y="8540309"/>
            <a:ext cx="550167" cy="223354"/>
          </a:xfrm>
          <a:prstGeom prst="ellipse">
            <a:avLst/>
          </a:prstGeom>
          <a:solidFill>
            <a:schemeClr val="accent6">
              <a:lumMod val="60000"/>
              <a:lumOff val="4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23" name="楕円 22">
            <a:extLst>
              <a:ext uri="{FF2B5EF4-FFF2-40B4-BE49-F238E27FC236}">
                <a16:creationId xmlns:a16="http://schemas.microsoft.com/office/drawing/2014/main" id="{8884E642-10CD-F510-3E79-BB28F01C9BA5}"/>
              </a:ext>
            </a:extLst>
          </p:cNvPr>
          <p:cNvSpPr/>
          <p:nvPr/>
        </p:nvSpPr>
        <p:spPr>
          <a:xfrm>
            <a:off x="1411310" y="8581264"/>
            <a:ext cx="792000" cy="223354"/>
          </a:xfrm>
          <a:prstGeom prst="ellipse">
            <a:avLst/>
          </a:prstGeom>
          <a:solidFill>
            <a:schemeClr val="accent6">
              <a:lumMod val="60000"/>
              <a:lumOff val="4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26" name="図 25">
            <a:extLst>
              <a:ext uri="{FF2B5EF4-FFF2-40B4-BE49-F238E27FC236}">
                <a16:creationId xmlns:a16="http://schemas.microsoft.com/office/drawing/2014/main" id="{286A68AD-BBA1-BC8C-D214-D9B00FCF3F02}"/>
              </a:ext>
            </a:extLst>
          </p:cNvPr>
          <p:cNvPicPr>
            <a:picLocks noChangeAspect="1"/>
          </p:cNvPicPr>
          <p:nvPr/>
        </p:nvPicPr>
        <p:blipFill>
          <a:blip r:embed="rId7">
            <a:extLst>
              <a:ext uri="{28A0092B-C50C-407E-A947-70E740481C1C}">
                <a14:useLocalDpi xmlns:a14="http://schemas.microsoft.com/office/drawing/2010/main" val="0"/>
              </a:ext>
            </a:extLst>
          </a:blip>
          <a:srcRect t="7137" b="7137"/>
          <a:stretch/>
        </p:blipFill>
        <p:spPr>
          <a:xfrm>
            <a:off x="3541256" y="7403270"/>
            <a:ext cx="824357" cy="1291398"/>
          </a:xfrm>
          <a:prstGeom prst="rect">
            <a:avLst/>
          </a:prstGeom>
        </p:spPr>
      </p:pic>
      <p:sp>
        <p:nvSpPr>
          <p:cNvPr id="27" name="テキスト ボックス 26">
            <a:extLst>
              <a:ext uri="{FF2B5EF4-FFF2-40B4-BE49-F238E27FC236}">
                <a16:creationId xmlns:a16="http://schemas.microsoft.com/office/drawing/2014/main" id="{CBB3634C-D7D3-55E6-9457-DA591A7A98E3}"/>
              </a:ext>
            </a:extLst>
          </p:cNvPr>
          <p:cNvSpPr txBox="1"/>
          <p:nvPr/>
        </p:nvSpPr>
        <p:spPr>
          <a:xfrm>
            <a:off x="126410" y="6515382"/>
            <a:ext cx="1944000" cy="744243"/>
          </a:xfrm>
          <a:prstGeom prst="rect">
            <a:avLst/>
          </a:prstGeom>
          <a:noFill/>
        </p:spPr>
        <p:txBody>
          <a:bodyPr wrap="square" rtlCol="0">
            <a:spAutoFit/>
          </a:bodyPr>
          <a:lstStyle/>
          <a:p>
            <a:pPr marL="0" marR="0" lvl="0" indent="0" algn="l" defTabSz="457200" rtl="0" eaLnBrk="1" fontAlgn="auto" latinLnBrk="0" hangingPunct="1">
              <a:lnSpc>
                <a:spcPts val="23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片脚立ち</a:t>
            </a:r>
            <a:endPar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15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→左右とも</a:t>
            </a:r>
            <a:r>
              <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分間で</a:t>
            </a:r>
            <a:r>
              <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セット</a:t>
            </a:r>
            <a:endPar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15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日３セット</a:t>
            </a:r>
          </a:p>
        </p:txBody>
      </p:sp>
      <p:sp>
        <p:nvSpPr>
          <p:cNvPr id="31" name="テキスト ボックス 30">
            <a:extLst>
              <a:ext uri="{FF2B5EF4-FFF2-40B4-BE49-F238E27FC236}">
                <a16:creationId xmlns:a16="http://schemas.microsoft.com/office/drawing/2014/main" id="{2D6193A1-DEB5-9F23-1A80-0E046748EAF7}"/>
              </a:ext>
            </a:extLst>
          </p:cNvPr>
          <p:cNvSpPr txBox="1"/>
          <p:nvPr/>
        </p:nvSpPr>
        <p:spPr>
          <a:xfrm>
            <a:off x="2283710" y="6515377"/>
            <a:ext cx="1825902" cy="766685"/>
          </a:xfrm>
          <a:prstGeom prst="rect">
            <a:avLst/>
          </a:prstGeom>
          <a:noFill/>
        </p:spPr>
        <p:txBody>
          <a:bodyPr wrap="square" rtlCol="0">
            <a:spAutoFit/>
          </a:bodyPr>
          <a:lstStyle/>
          <a:p>
            <a:pPr marL="0" marR="0" lvl="0" indent="0" algn="l" defTabSz="457200" rtl="0" eaLnBrk="1" fontAlgn="auto" latinLnBrk="0" hangingPunct="1">
              <a:lnSpc>
                <a:spcPts val="23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スクワット</a:t>
            </a:r>
            <a:endPar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15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→５～６回で１セット</a:t>
            </a:r>
            <a:endPar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15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１日３セット</a:t>
            </a:r>
          </a:p>
        </p:txBody>
      </p:sp>
      <p:sp>
        <p:nvSpPr>
          <p:cNvPr id="32" name="テキスト ボックス 31">
            <a:extLst>
              <a:ext uri="{FF2B5EF4-FFF2-40B4-BE49-F238E27FC236}">
                <a16:creationId xmlns:a16="http://schemas.microsoft.com/office/drawing/2014/main" id="{0A884F9F-F4E5-39B6-42BA-D0242E199D00}"/>
              </a:ext>
            </a:extLst>
          </p:cNvPr>
          <p:cNvSpPr txBox="1"/>
          <p:nvPr/>
        </p:nvSpPr>
        <p:spPr>
          <a:xfrm>
            <a:off x="144816" y="7371632"/>
            <a:ext cx="1404000" cy="923330"/>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 typeface="+mj-ea"/>
              <a:buAutoNum type="circleNumDbPlain"/>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転倒しないように、必ずつかまるものがある場所に立ちます。</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457200" rtl="0" eaLnBrk="1" fontAlgn="auto" latinLnBrk="0" hangingPunct="1">
              <a:lnSpc>
                <a:spcPct val="100000"/>
              </a:lnSpc>
              <a:spcBef>
                <a:spcPts val="0"/>
              </a:spcBef>
              <a:spcAft>
                <a:spcPts val="0"/>
              </a:spcAft>
              <a:buClrTx/>
              <a:buSzTx/>
              <a:buFont typeface="+mj-ea"/>
              <a:buAutoNum type="circleNumDbPlain"/>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180975" marR="0" lvl="0" indent="-180975" algn="l" defTabSz="457200" rtl="0" eaLnBrk="1" fontAlgn="auto" latinLnBrk="0" hangingPunct="1">
              <a:lnSpc>
                <a:spcPct val="100000"/>
              </a:lnSpc>
              <a:spcBef>
                <a:spcPts val="0"/>
              </a:spcBef>
              <a:spcAft>
                <a:spcPts val="0"/>
              </a:spcAft>
              <a:buClrTx/>
              <a:buSzTx/>
              <a:buFont typeface="+mj-ea"/>
              <a:buAutoNum type="circleNumDbPlain"/>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床につかない程度に、片脚を上げます。</a:t>
            </a:r>
          </a:p>
        </p:txBody>
      </p:sp>
      <p:sp>
        <p:nvSpPr>
          <p:cNvPr id="33" name="テキスト ボックス 32">
            <a:extLst>
              <a:ext uri="{FF2B5EF4-FFF2-40B4-BE49-F238E27FC236}">
                <a16:creationId xmlns:a16="http://schemas.microsoft.com/office/drawing/2014/main" id="{D7D22848-E711-A738-8449-592E06D3ED4C}"/>
              </a:ext>
            </a:extLst>
          </p:cNvPr>
          <p:cNvSpPr txBox="1"/>
          <p:nvPr/>
        </p:nvSpPr>
        <p:spPr>
          <a:xfrm>
            <a:off x="2305045" y="7371627"/>
            <a:ext cx="1599313" cy="1338828"/>
          </a:xfrm>
          <a:prstGeom prst="rect">
            <a:avLst/>
          </a:prstGeom>
          <a:noFill/>
        </p:spPr>
        <p:txBody>
          <a:bodyPr wrap="square" rtlCol="0">
            <a:spAutoFit/>
          </a:bodyPr>
          <a:lstStyle/>
          <a:p>
            <a:pPr marL="180975" marR="0" lvl="0" indent="-180975" algn="l" defTabSz="457200" rtl="0" eaLnBrk="1" fontAlgn="auto" latinLnBrk="0" hangingPunct="1">
              <a:lnSpc>
                <a:spcPct val="100000"/>
              </a:lnSpc>
              <a:spcBef>
                <a:spcPts val="0"/>
              </a:spcBef>
              <a:spcAft>
                <a:spcPts val="0"/>
              </a:spcAft>
              <a:buClrTx/>
              <a:buSzTx/>
              <a:buFont typeface="+mj-ea"/>
              <a:buAutoNum type="circleNumDbPlain"/>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足を肩幅に広げて</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立ちます。</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457200" rtl="0" eaLnBrk="1" fontAlgn="auto" latinLnBrk="0" hangingPunct="1">
              <a:lnSpc>
                <a:spcPct val="100000"/>
              </a:lnSpc>
              <a:spcBef>
                <a:spcPts val="0"/>
              </a:spcBef>
              <a:spcAft>
                <a:spcPts val="0"/>
              </a:spcAft>
              <a:buClrTx/>
              <a:buSzTx/>
              <a:buFont typeface="+mj-ea"/>
              <a:buAutoNum type="circleNumDbPlain"/>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28600" marR="0" lvl="0" indent="-228600" algn="l" defTabSz="457200" rtl="0" eaLnBrk="1" fontAlgn="auto" latinLnBrk="0" hangingPunct="1">
              <a:lnSpc>
                <a:spcPct val="100000"/>
              </a:lnSpc>
              <a:spcBef>
                <a:spcPts val="0"/>
              </a:spcBef>
              <a:spcAft>
                <a:spcPts val="0"/>
              </a:spcAft>
              <a:buClrTx/>
              <a:buSzTx/>
              <a:buFont typeface="+mj-ea"/>
              <a:buAutoNum type="circleNumDbPlain"/>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180975" marR="0" lvl="0" indent="-180975" algn="l" defTabSz="457200" rtl="0" eaLnBrk="1" fontAlgn="auto" latinLnBrk="0" hangingPunct="1">
              <a:lnSpc>
                <a:spcPct val="100000"/>
              </a:lnSpc>
              <a:spcBef>
                <a:spcPts val="0"/>
              </a:spcBef>
              <a:spcAft>
                <a:spcPts val="0"/>
              </a:spcAft>
              <a:buClrTx/>
              <a:buSzTx/>
              <a:buFont typeface="+mj-ea"/>
              <a:buAutoNum type="circleNumDbPlain"/>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お尻を後ろに引く</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ように、</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秒間</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かけて</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ゆっくりと膝を曲げ、</a:t>
            </a:r>
            <a:b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ゆっくり元に戻ります。</a:t>
            </a:r>
          </a:p>
        </p:txBody>
      </p:sp>
      <p:sp>
        <p:nvSpPr>
          <p:cNvPr id="34" name="テキスト ボックス 33">
            <a:extLst>
              <a:ext uri="{FF2B5EF4-FFF2-40B4-BE49-F238E27FC236}">
                <a16:creationId xmlns:a16="http://schemas.microsoft.com/office/drawing/2014/main" id="{FCB55BE3-9C64-E2A6-2383-407F9CB19CF7}"/>
              </a:ext>
            </a:extLst>
          </p:cNvPr>
          <p:cNvSpPr txBox="1"/>
          <p:nvPr/>
        </p:nvSpPr>
        <p:spPr>
          <a:xfrm>
            <a:off x="1058055" y="6519034"/>
            <a:ext cx="743712"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600" dirty="0">
                <a:solidFill>
                  <a:prstClr val="black"/>
                </a:solidFill>
                <a:latin typeface="BIZ UDPゴシック" panose="020B0400000000000000" pitchFamily="50" charset="-128"/>
                <a:ea typeface="BIZ UDPゴシック" panose="020B0400000000000000" pitchFamily="50" charset="-128"/>
              </a:rPr>
              <a:t>7</a:t>
            </a:r>
            <a:endParaRPr kumimoji="1" lang="ja-JP" altLang="en-US"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35" name="テキスト ボックス 34">
            <a:extLst>
              <a:ext uri="{FF2B5EF4-FFF2-40B4-BE49-F238E27FC236}">
                <a16:creationId xmlns:a16="http://schemas.microsoft.com/office/drawing/2014/main" id="{0F315BC1-48D5-F034-6FAC-86CE1E9DFADB}"/>
              </a:ext>
            </a:extLst>
          </p:cNvPr>
          <p:cNvSpPr txBox="1"/>
          <p:nvPr/>
        </p:nvSpPr>
        <p:spPr>
          <a:xfrm>
            <a:off x="3276056" y="6519029"/>
            <a:ext cx="743712"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a:t>
            </a:r>
            <a:endParaRPr kumimoji="1" lang="ja-JP" altLang="en-US" sz="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nvGrpSpPr>
          <p:cNvPr id="36" name="グループ化 35">
            <a:extLst>
              <a:ext uri="{FF2B5EF4-FFF2-40B4-BE49-F238E27FC236}">
                <a16:creationId xmlns:a16="http://schemas.microsoft.com/office/drawing/2014/main" id="{8BD4EC02-DB2B-FFE1-BD98-3BE5652E6450}"/>
              </a:ext>
            </a:extLst>
          </p:cNvPr>
          <p:cNvGrpSpPr/>
          <p:nvPr/>
        </p:nvGrpSpPr>
        <p:grpSpPr>
          <a:xfrm>
            <a:off x="279000" y="5849880"/>
            <a:ext cx="6300000" cy="432000"/>
            <a:chOff x="320130" y="5484007"/>
            <a:chExt cx="6218385" cy="468000"/>
          </a:xfrm>
        </p:grpSpPr>
        <p:sp>
          <p:nvSpPr>
            <p:cNvPr id="42" name="テキスト ボックス 41">
              <a:extLst>
                <a:ext uri="{FF2B5EF4-FFF2-40B4-BE49-F238E27FC236}">
                  <a16:creationId xmlns:a16="http://schemas.microsoft.com/office/drawing/2014/main" id="{A6AEC827-2BA3-FF1E-B894-390EAEB3EB07}"/>
                </a:ext>
              </a:extLst>
            </p:cNvPr>
            <p:cNvSpPr txBox="1"/>
            <p:nvPr/>
          </p:nvSpPr>
          <p:spPr>
            <a:xfrm>
              <a:off x="320130" y="5484007"/>
              <a:ext cx="6218385" cy="468000"/>
            </a:xfrm>
            <a:prstGeom prst="flowChartTerminator">
              <a:avLst/>
            </a:prstGeom>
            <a:solidFill>
              <a:schemeClr val="accent6">
                <a:lumMod val="60000"/>
                <a:lumOff val="40000"/>
              </a:schemeClr>
            </a:solidFill>
            <a:ln>
              <a:noFill/>
            </a:ln>
          </p:spPr>
          <p:style>
            <a:lnRef idx="2">
              <a:schemeClr val="accent6"/>
            </a:lnRef>
            <a:fillRef idx="1">
              <a:schemeClr val="lt1"/>
            </a:fillRef>
            <a:effectRef idx="0">
              <a:schemeClr val="accent6"/>
            </a:effectRef>
            <a:fontRef idx="minor">
              <a:schemeClr val="dk1"/>
            </a:fontRef>
          </p:style>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44" name="テキスト ボックス 43">
              <a:extLst>
                <a:ext uri="{FF2B5EF4-FFF2-40B4-BE49-F238E27FC236}">
                  <a16:creationId xmlns:a16="http://schemas.microsoft.com/office/drawing/2014/main" id="{76A05BA3-FA65-D6EA-8E9D-340D92EF28C5}"/>
                </a:ext>
              </a:extLst>
            </p:cNvPr>
            <p:cNvSpPr txBox="1"/>
            <p:nvPr/>
          </p:nvSpPr>
          <p:spPr>
            <a:xfrm>
              <a:off x="441043" y="5548731"/>
              <a:ext cx="5976559" cy="333425"/>
            </a:xfrm>
            <a:prstGeom prst="rect">
              <a:avLst/>
            </a:prstGeom>
            <a:noFill/>
          </p:spPr>
          <p:txBody>
            <a:bodyPr wrap="square" rtlCol="0">
              <a:spAutoFit/>
            </a:bodyPr>
            <a:lstStyle/>
            <a:p>
              <a:pPr lvl="0" algn="ctr">
                <a:defRPr/>
              </a:pPr>
              <a:r>
                <a:rPr kumimoji="1" lang="ja-JP" altLang="en-US" sz="1400" dirty="0">
                  <a:solidFill>
                    <a:prstClr val="white"/>
                  </a:solidFill>
                  <a:latin typeface="BIZ UDPゴシック" panose="020B0400000000000000" pitchFamily="50" charset="-128"/>
                  <a:ea typeface="BIZ UDPゴシック" panose="020B0400000000000000" pitchFamily="50" charset="-128"/>
                </a:rPr>
                <a:t>子育ては体力勝負！子育てのために動ける身体を作ろう！</a:t>
              </a:r>
              <a:endParaRPr kumimoji="1" lang="en-US" altLang="ja-JP" sz="1400" dirty="0">
                <a:solidFill>
                  <a:prstClr val="white"/>
                </a:solidFill>
                <a:latin typeface="BIZ UDPゴシック" panose="020B0400000000000000" pitchFamily="50" charset="-128"/>
                <a:ea typeface="BIZ UDPゴシック" panose="020B0400000000000000" pitchFamily="50" charset="-128"/>
              </a:endParaRPr>
            </a:p>
          </p:txBody>
        </p:sp>
      </p:grpSp>
      <p:pic>
        <p:nvPicPr>
          <p:cNvPr id="72" name="図 71">
            <a:extLst>
              <a:ext uri="{FF2B5EF4-FFF2-40B4-BE49-F238E27FC236}">
                <a16:creationId xmlns:a16="http://schemas.microsoft.com/office/drawing/2014/main" id="{FC390E0C-E6CA-6E14-0254-9D0E0E2013DA}"/>
              </a:ext>
            </a:extLst>
          </p:cNvPr>
          <p:cNvPicPr>
            <a:picLocks noChangeAspect="1"/>
          </p:cNvPicPr>
          <p:nvPr/>
        </p:nvPicPr>
        <p:blipFill>
          <a:blip r:embed="rId8">
            <a:extLst>
              <a:ext uri="{28A0092B-C50C-407E-A947-70E740481C1C}">
                <a14:useLocalDpi xmlns:a14="http://schemas.microsoft.com/office/drawing/2010/main" val="0"/>
              </a:ext>
            </a:extLst>
          </a:blip>
          <a:srcRect l="42550" t="-300" r="-1004" b="300"/>
          <a:stretch>
            <a:fillRect/>
          </a:stretch>
        </p:blipFill>
        <p:spPr>
          <a:xfrm>
            <a:off x="1472092" y="7439980"/>
            <a:ext cx="824357" cy="1409712"/>
          </a:xfrm>
          <a:prstGeom prst="rect">
            <a:avLst/>
          </a:prstGeom>
        </p:spPr>
      </p:pic>
      <p:sp>
        <p:nvSpPr>
          <p:cNvPr id="3" name="四角形: 1 つの角を切り取る 2">
            <a:extLst>
              <a:ext uri="{FF2B5EF4-FFF2-40B4-BE49-F238E27FC236}">
                <a16:creationId xmlns:a16="http://schemas.microsoft.com/office/drawing/2014/main" id="{2D11D759-CA8F-5D5F-381A-0E99AFCDD4FA}"/>
              </a:ext>
            </a:extLst>
          </p:cNvPr>
          <p:cNvSpPr/>
          <p:nvPr/>
        </p:nvSpPr>
        <p:spPr>
          <a:xfrm>
            <a:off x="4403005" y="7710845"/>
            <a:ext cx="2376000" cy="1260000"/>
          </a:xfrm>
          <a:prstGeom prst="snip1Rect">
            <a:avLst/>
          </a:prstGeom>
          <a:noFill/>
          <a:ln w="254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89FC3C6C-5ECB-FDDD-4D15-BD4F2D3B44F4}"/>
              </a:ext>
            </a:extLst>
          </p:cNvPr>
          <p:cNvSpPr/>
          <p:nvPr/>
        </p:nvSpPr>
        <p:spPr>
          <a:xfrm>
            <a:off x="4408289" y="6408303"/>
            <a:ext cx="2376000" cy="1224000"/>
          </a:xfrm>
          <a:prstGeom prst="snip1Rect">
            <a:avLst/>
          </a:prstGeom>
          <a:noFill/>
          <a:ln w="25400" cmpd="dbl">
            <a:solidFill>
              <a:srgbClr val="92D050"/>
            </a:solidFill>
            <a:extLst>
              <a:ext uri="{C807C97D-BFC1-408E-A445-0C87EB9F89A2}">
                <ask:lineSketchStyleProps xmlns:ask="http://schemas.microsoft.com/office/drawing/2018/sketchyshapes" sd="1219033472">
                  <a:custGeom>
                    <a:avLst/>
                    <a:gdLst>
                      <a:gd name="connsiteX0" fmla="*/ 0 w 6592304"/>
                      <a:gd name="connsiteY0" fmla="*/ 0 h 1317224"/>
                      <a:gd name="connsiteX1" fmla="*/ 515614 w 6592304"/>
                      <a:gd name="connsiteY1" fmla="*/ 0 h 1317224"/>
                      <a:gd name="connsiteX2" fmla="*/ 903774 w 6592304"/>
                      <a:gd name="connsiteY2" fmla="*/ 0 h 1317224"/>
                      <a:gd name="connsiteX3" fmla="*/ 1610571 w 6592304"/>
                      <a:gd name="connsiteY3" fmla="*/ 0 h 1317224"/>
                      <a:gd name="connsiteX4" fmla="*/ 2126185 w 6592304"/>
                      <a:gd name="connsiteY4" fmla="*/ 0 h 1317224"/>
                      <a:gd name="connsiteX5" fmla="*/ 2641800 w 6592304"/>
                      <a:gd name="connsiteY5" fmla="*/ 0 h 1317224"/>
                      <a:gd name="connsiteX6" fmla="*/ 3348597 w 6592304"/>
                      <a:gd name="connsiteY6" fmla="*/ 0 h 1317224"/>
                      <a:gd name="connsiteX7" fmla="*/ 3800484 w 6592304"/>
                      <a:gd name="connsiteY7" fmla="*/ 0 h 1317224"/>
                      <a:gd name="connsiteX8" fmla="*/ 4507281 w 6592304"/>
                      <a:gd name="connsiteY8" fmla="*/ 0 h 1317224"/>
                      <a:gd name="connsiteX9" fmla="*/ 5214078 w 6592304"/>
                      <a:gd name="connsiteY9" fmla="*/ 0 h 1317224"/>
                      <a:gd name="connsiteX10" fmla="*/ 5793420 w 6592304"/>
                      <a:gd name="connsiteY10" fmla="*/ 0 h 1317224"/>
                      <a:gd name="connsiteX11" fmla="*/ 6372762 w 6592304"/>
                      <a:gd name="connsiteY11" fmla="*/ 0 h 1317224"/>
                      <a:gd name="connsiteX12" fmla="*/ 6592304 w 6592304"/>
                      <a:gd name="connsiteY12" fmla="*/ 219542 h 1317224"/>
                      <a:gd name="connsiteX13" fmla="*/ 6592304 w 6592304"/>
                      <a:gd name="connsiteY13" fmla="*/ 735453 h 1317224"/>
                      <a:gd name="connsiteX14" fmla="*/ 6592304 w 6592304"/>
                      <a:gd name="connsiteY14" fmla="*/ 1317224 h 1317224"/>
                      <a:gd name="connsiteX15" fmla="*/ 6124850 w 6592304"/>
                      <a:gd name="connsiteY15" fmla="*/ 1317224 h 1317224"/>
                      <a:gd name="connsiteX16" fmla="*/ 5525549 w 6592304"/>
                      <a:gd name="connsiteY16" fmla="*/ 1317224 h 1317224"/>
                      <a:gd name="connsiteX17" fmla="*/ 4992172 w 6592304"/>
                      <a:gd name="connsiteY17" fmla="*/ 1317224 h 1317224"/>
                      <a:gd name="connsiteX18" fmla="*/ 4590641 w 6592304"/>
                      <a:gd name="connsiteY18" fmla="*/ 1317224 h 1317224"/>
                      <a:gd name="connsiteX19" fmla="*/ 4123187 w 6592304"/>
                      <a:gd name="connsiteY19" fmla="*/ 1317224 h 1317224"/>
                      <a:gd name="connsiteX20" fmla="*/ 3655732 w 6592304"/>
                      <a:gd name="connsiteY20" fmla="*/ 1317224 h 1317224"/>
                      <a:gd name="connsiteX21" fmla="*/ 3122355 w 6592304"/>
                      <a:gd name="connsiteY21" fmla="*/ 1317224 h 1317224"/>
                      <a:gd name="connsiteX22" fmla="*/ 2391208 w 6592304"/>
                      <a:gd name="connsiteY22" fmla="*/ 1317224 h 1317224"/>
                      <a:gd name="connsiteX23" fmla="*/ 1791908 w 6592304"/>
                      <a:gd name="connsiteY23" fmla="*/ 1317224 h 1317224"/>
                      <a:gd name="connsiteX24" fmla="*/ 1258531 w 6592304"/>
                      <a:gd name="connsiteY24" fmla="*/ 1317224 h 1317224"/>
                      <a:gd name="connsiteX25" fmla="*/ 857000 w 6592304"/>
                      <a:gd name="connsiteY25" fmla="*/ 1317224 h 1317224"/>
                      <a:gd name="connsiteX26" fmla="*/ 0 w 6592304"/>
                      <a:gd name="connsiteY26" fmla="*/ 1317224 h 1317224"/>
                      <a:gd name="connsiteX27" fmla="*/ 0 w 6592304"/>
                      <a:gd name="connsiteY27" fmla="*/ 864977 h 1317224"/>
                      <a:gd name="connsiteX28" fmla="*/ 0 w 6592304"/>
                      <a:gd name="connsiteY28" fmla="*/ 465419 h 1317224"/>
                      <a:gd name="connsiteX29" fmla="*/ 0 w 6592304"/>
                      <a:gd name="connsiteY29" fmla="*/ 0 h 131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92304" h="1317224" extrusionOk="0">
                        <a:moveTo>
                          <a:pt x="0" y="0"/>
                        </a:moveTo>
                        <a:cubicBezTo>
                          <a:pt x="160945" y="-35512"/>
                          <a:pt x="287257" y="56025"/>
                          <a:pt x="515614" y="0"/>
                        </a:cubicBezTo>
                        <a:cubicBezTo>
                          <a:pt x="743971" y="-56025"/>
                          <a:pt x="739574" y="35340"/>
                          <a:pt x="903774" y="0"/>
                        </a:cubicBezTo>
                        <a:cubicBezTo>
                          <a:pt x="1067974" y="-35340"/>
                          <a:pt x="1467131" y="44799"/>
                          <a:pt x="1610571" y="0"/>
                        </a:cubicBezTo>
                        <a:cubicBezTo>
                          <a:pt x="1754011" y="-44799"/>
                          <a:pt x="1918038" y="47540"/>
                          <a:pt x="2126185" y="0"/>
                        </a:cubicBezTo>
                        <a:cubicBezTo>
                          <a:pt x="2334332" y="-47540"/>
                          <a:pt x="2527842" y="38391"/>
                          <a:pt x="2641800" y="0"/>
                        </a:cubicBezTo>
                        <a:cubicBezTo>
                          <a:pt x="2755759" y="-38391"/>
                          <a:pt x="3041165" y="58561"/>
                          <a:pt x="3348597" y="0"/>
                        </a:cubicBezTo>
                        <a:cubicBezTo>
                          <a:pt x="3656029" y="-58561"/>
                          <a:pt x="3699355" y="11639"/>
                          <a:pt x="3800484" y="0"/>
                        </a:cubicBezTo>
                        <a:cubicBezTo>
                          <a:pt x="3901613" y="-11639"/>
                          <a:pt x="4189435" y="44165"/>
                          <a:pt x="4507281" y="0"/>
                        </a:cubicBezTo>
                        <a:cubicBezTo>
                          <a:pt x="4825127" y="-44165"/>
                          <a:pt x="4909444" y="12796"/>
                          <a:pt x="5214078" y="0"/>
                        </a:cubicBezTo>
                        <a:cubicBezTo>
                          <a:pt x="5518712" y="-12796"/>
                          <a:pt x="5576530" y="58142"/>
                          <a:pt x="5793420" y="0"/>
                        </a:cubicBezTo>
                        <a:cubicBezTo>
                          <a:pt x="6010310" y="-58142"/>
                          <a:pt x="6155097" y="1750"/>
                          <a:pt x="6372762" y="0"/>
                        </a:cubicBezTo>
                        <a:cubicBezTo>
                          <a:pt x="6485051" y="76629"/>
                          <a:pt x="6488098" y="161469"/>
                          <a:pt x="6592304" y="219542"/>
                        </a:cubicBezTo>
                        <a:cubicBezTo>
                          <a:pt x="6614625" y="428576"/>
                          <a:pt x="6581867" y="530351"/>
                          <a:pt x="6592304" y="735453"/>
                        </a:cubicBezTo>
                        <a:cubicBezTo>
                          <a:pt x="6602741" y="940555"/>
                          <a:pt x="6531349" y="1027965"/>
                          <a:pt x="6592304" y="1317224"/>
                        </a:cubicBezTo>
                        <a:cubicBezTo>
                          <a:pt x="6386173" y="1335106"/>
                          <a:pt x="6293160" y="1301374"/>
                          <a:pt x="6124850" y="1317224"/>
                        </a:cubicBezTo>
                        <a:cubicBezTo>
                          <a:pt x="5956540" y="1333074"/>
                          <a:pt x="5708903" y="1248625"/>
                          <a:pt x="5525549" y="1317224"/>
                        </a:cubicBezTo>
                        <a:cubicBezTo>
                          <a:pt x="5342195" y="1385823"/>
                          <a:pt x="5114508" y="1274513"/>
                          <a:pt x="4992172" y="1317224"/>
                        </a:cubicBezTo>
                        <a:cubicBezTo>
                          <a:pt x="4869836" y="1359935"/>
                          <a:pt x="4681190" y="1308590"/>
                          <a:pt x="4590641" y="1317224"/>
                        </a:cubicBezTo>
                        <a:cubicBezTo>
                          <a:pt x="4500092" y="1325858"/>
                          <a:pt x="4262905" y="1266914"/>
                          <a:pt x="4123187" y="1317224"/>
                        </a:cubicBezTo>
                        <a:cubicBezTo>
                          <a:pt x="3983469" y="1367534"/>
                          <a:pt x="3774479" y="1290599"/>
                          <a:pt x="3655732" y="1317224"/>
                        </a:cubicBezTo>
                        <a:cubicBezTo>
                          <a:pt x="3536985" y="1343849"/>
                          <a:pt x="3357737" y="1277635"/>
                          <a:pt x="3122355" y="1317224"/>
                        </a:cubicBezTo>
                        <a:cubicBezTo>
                          <a:pt x="2886973" y="1356813"/>
                          <a:pt x="2750140" y="1287813"/>
                          <a:pt x="2391208" y="1317224"/>
                        </a:cubicBezTo>
                        <a:cubicBezTo>
                          <a:pt x="2032276" y="1346635"/>
                          <a:pt x="1964639" y="1252672"/>
                          <a:pt x="1791908" y="1317224"/>
                        </a:cubicBezTo>
                        <a:cubicBezTo>
                          <a:pt x="1619177" y="1381776"/>
                          <a:pt x="1369070" y="1257201"/>
                          <a:pt x="1258531" y="1317224"/>
                        </a:cubicBezTo>
                        <a:cubicBezTo>
                          <a:pt x="1147992" y="1377247"/>
                          <a:pt x="988857" y="1311687"/>
                          <a:pt x="857000" y="1317224"/>
                        </a:cubicBezTo>
                        <a:cubicBezTo>
                          <a:pt x="725143" y="1322761"/>
                          <a:pt x="305052" y="1262457"/>
                          <a:pt x="0" y="1317224"/>
                        </a:cubicBezTo>
                        <a:cubicBezTo>
                          <a:pt x="-46782" y="1092344"/>
                          <a:pt x="13003" y="1027953"/>
                          <a:pt x="0" y="864977"/>
                        </a:cubicBezTo>
                        <a:cubicBezTo>
                          <a:pt x="-13003" y="702001"/>
                          <a:pt x="29553" y="631060"/>
                          <a:pt x="0" y="465419"/>
                        </a:cubicBezTo>
                        <a:cubicBezTo>
                          <a:pt x="-29553" y="299778"/>
                          <a:pt x="37382" y="21953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08906D1-8CC6-FDA5-6857-A10DAFCE0BF7}"/>
              </a:ext>
            </a:extLst>
          </p:cNvPr>
          <p:cNvSpPr txBox="1"/>
          <p:nvPr/>
        </p:nvSpPr>
        <p:spPr>
          <a:xfrm>
            <a:off x="4375064" y="6452651"/>
            <a:ext cx="2375999" cy="553998"/>
          </a:xfrm>
          <a:prstGeom prst="rect">
            <a:avLst/>
          </a:prstGeom>
          <a:noFill/>
        </p:spPr>
        <p:txBody>
          <a:bodyPr wrap="square" rtlCol="0">
            <a:spAutoFit/>
          </a:bodyPr>
          <a:lstStyle/>
          <a:p>
            <a:pPr>
              <a:lnSpc>
                <a:spcPts val="1800"/>
              </a:lnSpc>
            </a:pPr>
            <a:r>
              <a:rPr kumimoji="1" lang="ja-JP" altLang="en-US" dirty="0">
                <a:latin typeface="BIZ UDPゴシック" panose="020B0400000000000000" pitchFamily="50" charset="-128"/>
                <a:ea typeface="BIZ UDPゴシック" panose="020B0400000000000000" pitchFamily="50" charset="-128"/>
              </a:rPr>
              <a:t>座りっぱなしを</a:t>
            </a:r>
            <a:br>
              <a:rPr kumimoji="1" lang="en-US" altLang="ja-JP" dirty="0">
                <a:latin typeface="BIZ UDPゴシック" panose="020B0400000000000000" pitchFamily="50" charset="-128"/>
                <a:ea typeface="BIZ UDPゴシック" panose="020B0400000000000000" pitchFamily="50" charset="-128"/>
              </a:rPr>
            </a:br>
            <a:r>
              <a:rPr kumimoji="1" lang="ja-JP" altLang="en-US" dirty="0">
                <a:latin typeface="BIZ UDPゴシック" panose="020B0400000000000000" pitchFamily="50" charset="-128"/>
                <a:ea typeface="BIZ UDPゴシック" panose="020B0400000000000000" pitchFamily="50" charset="-128"/>
              </a:rPr>
              <a:t>　　　　　　　   避けよう</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8A24F609-9B73-88D8-D2E5-B1207507B162}"/>
              </a:ext>
            </a:extLst>
          </p:cNvPr>
          <p:cNvSpPr txBox="1"/>
          <p:nvPr/>
        </p:nvSpPr>
        <p:spPr>
          <a:xfrm>
            <a:off x="4432214" y="6998524"/>
            <a:ext cx="2268000" cy="553998"/>
          </a:xfrm>
          <a:prstGeom prst="rect">
            <a:avLst/>
          </a:prstGeom>
          <a:noFill/>
        </p:spPr>
        <p:txBody>
          <a:bodyPr wrap="square" rtlCol="0">
            <a:spAutoFit/>
          </a:bodyPr>
          <a:lstStyle/>
          <a:p>
            <a:r>
              <a:rPr kumimoji="1" lang="en-US" altLang="ja-JP" sz="1000" dirty="0">
                <a:latin typeface="BIZ UDPゴシック" panose="020B0400000000000000" pitchFamily="50" charset="-128"/>
                <a:ea typeface="BIZ UDPゴシック" panose="020B0400000000000000" pitchFamily="50" charset="-128"/>
              </a:rPr>
              <a:t>30</a:t>
            </a:r>
            <a:r>
              <a:rPr kumimoji="1" lang="ja-JP" altLang="en-US" sz="1000" dirty="0">
                <a:latin typeface="BIZ UDPゴシック" panose="020B0400000000000000" pitchFamily="50" charset="-128"/>
                <a:ea typeface="BIZ UDPゴシック" panose="020B0400000000000000" pitchFamily="50" charset="-128"/>
              </a:rPr>
              <a:t>分に１回、椅子から立ち上がって、</a:t>
            </a:r>
            <a:br>
              <a:rPr kumimoji="1" lang="en-US" altLang="ja-JP" sz="1000" dirty="0">
                <a:latin typeface="BIZ UDPゴシック" panose="020B0400000000000000" pitchFamily="50" charset="-128"/>
                <a:ea typeface="BIZ UDPゴシック" panose="020B0400000000000000" pitchFamily="50" charset="-128"/>
              </a:rPr>
            </a:br>
            <a:r>
              <a:rPr kumimoji="1" lang="ja-JP" altLang="en-US" sz="1000" dirty="0">
                <a:latin typeface="BIZ UDPゴシック" panose="020B0400000000000000" pitchFamily="50" charset="-128"/>
                <a:ea typeface="BIZ UDPゴシック" panose="020B0400000000000000" pitchFamily="50" charset="-128"/>
              </a:rPr>
              <a:t>ストレッチなど少しでも身体を</a:t>
            </a:r>
            <a:endParaRPr kumimoji="1" lang="en-US" altLang="ja-JP" sz="1000" dirty="0">
              <a:latin typeface="BIZ UDPゴシック" panose="020B0400000000000000" pitchFamily="50" charset="-128"/>
              <a:ea typeface="BIZ UDPゴシック" panose="020B0400000000000000" pitchFamily="50" charset="-128"/>
            </a:endParaRPr>
          </a:p>
          <a:p>
            <a:r>
              <a:rPr kumimoji="1" lang="ja-JP" altLang="en-US" sz="1000" dirty="0">
                <a:latin typeface="BIZ UDPゴシック" panose="020B0400000000000000" pitchFamily="50" charset="-128"/>
                <a:ea typeface="BIZ UDPゴシック" panose="020B0400000000000000" pitchFamily="50" charset="-128"/>
              </a:rPr>
              <a:t>動かしましょう。</a:t>
            </a:r>
          </a:p>
        </p:txBody>
      </p:sp>
      <p:sp>
        <p:nvSpPr>
          <p:cNvPr id="7" name="テキスト ボックス 6">
            <a:extLst>
              <a:ext uri="{FF2B5EF4-FFF2-40B4-BE49-F238E27FC236}">
                <a16:creationId xmlns:a16="http://schemas.microsoft.com/office/drawing/2014/main" id="{59556F19-631C-4CC7-458B-8E4AA3B6F5D9}"/>
              </a:ext>
            </a:extLst>
          </p:cNvPr>
          <p:cNvSpPr txBox="1"/>
          <p:nvPr/>
        </p:nvSpPr>
        <p:spPr>
          <a:xfrm>
            <a:off x="4388511" y="7752713"/>
            <a:ext cx="2376000" cy="553998"/>
          </a:xfrm>
          <a:prstGeom prst="rect">
            <a:avLst/>
          </a:prstGeom>
          <a:noFill/>
        </p:spPr>
        <p:txBody>
          <a:bodyPr wrap="square" rtlCol="0">
            <a:spAutoFit/>
          </a:bodyPr>
          <a:lstStyle/>
          <a:p>
            <a:pPr>
              <a:lnSpc>
                <a:spcPts val="1800"/>
              </a:lnSpc>
            </a:pPr>
            <a:r>
              <a:rPr kumimoji="1" lang="en-US" altLang="ja-JP" sz="1400" dirty="0">
                <a:highlight>
                  <a:srgbClr val="C0C0C0"/>
                </a:highlight>
                <a:latin typeface="BIZ UDPゴシック" panose="020B0400000000000000" pitchFamily="50" charset="-128"/>
                <a:ea typeface="BIZ UDPゴシック" panose="020B0400000000000000" pitchFamily="50" charset="-128"/>
              </a:rPr>
              <a:t>[</a:t>
            </a:r>
            <a:r>
              <a:rPr kumimoji="1" lang="ja-JP" altLang="en-US" sz="1400" dirty="0">
                <a:highlight>
                  <a:srgbClr val="C0C0C0"/>
                </a:highlight>
                <a:latin typeface="BIZ UDPゴシック" panose="020B0400000000000000" pitchFamily="50" charset="-128"/>
                <a:ea typeface="BIZ UDPゴシック" panose="020B0400000000000000" pitchFamily="50" charset="-128"/>
              </a:rPr>
              <a:t>市町村名</a:t>
            </a:r>
            <a:r>
              <a:rPr kumimoji="1" lang="en-US" altLang="ja-JP" sz="1400" dirty="0">
                <a:highlight>
                  <a:srgbClr val="C0C0C0"/>
                </a:highlight>
                <a:latin typeface="BIZ UDPゴシック" panose="020B0400000000000000" pitchFamily="50" charset="-128"/>
                <a:ea typeface="BIZ UDPゴシック" panose="020B0400000000000000" pitchFamily="50" charset="-128"/>
              </a:rPr>
              <a:t>]</a:t>
            </a:r>
            <a:r>
              <a:rPr kumimoji="1" lang="ja-JP" altLang="en-US" sz="1700" dirty="0">
                <a:latin typeface="BIZ UDPゴシック" panose="020B0400000000000000" pitchFamily="50" charset="-128"/>
                <a:ea typeface="BIZ UDPゴシック" panose="020B0400000000000000" pitchFamily="50" charset="-128"/>
              </a:rPr>
              <a:t>の運動教室に</a:t>
            </a:r>
            <a:endParaRPr kumimoji="1" lang="en-US" altLang="ja-JP" sz="1700" dirty="0">
              <a:latin typeface="BIZ UDPゴシック" panose="020B0400000000000000" pitchFamily="50" charset="-128"/>
              <a:ea typeface="BIZ UDPゴシック" panose="020B0400000000000000" pitchFamily="50" charset="-128"/>
            </a:endParaRPr>
          </a:p>
          <a:p>
            <a:pPr>
              <a:lnSpc>
                <a:spcPts val="1800"/>
              </a:lnSpc>
            </a:pPr>
            <a:r>
              <a:rPr kumimoji="1" lang="ja-JP" altLang="en-US" sz="1700" dirty="0">
                <a:latin typeface="BIZ UDPゴシック" panose="020B0400000000000000" pitchFamily="50" charset="-128"/>
                <a:ea typeface="BIZ UDPゴシック" panose="020B0400000000000000" pitchFamily="50" charset="-128"/>
              </a:rPr>
              <a:t>　　　　　 参加しましょう</a:t>
            </a:r>
          </a:p>
        </p:txBody>
      </p:sp>
      <p:sp>
        <p:nvSpPr>
          <p:cNvPr id="15" name="テキスト ボックス 14">
            <a:extLst>
              <a:ext uri="{FF2B5EF4-FFF2-40B4-BE49-F238E27FC236}">
                <a16:creationId xmlns:a16="http://schemas.microsoft.com/office/drawing/2014/main" id="{46B9E695-B206-3503-F09B-4AF0AAAC0B81}"/>
              </a:ext>
            </a:extLst>
          </p:cNvPr>
          <p:cNvSpPr txBox="1"/>
          <p:nvPr/>
        </p:nvSpPr>
        <p:spPr>
          <a:xfrm>
            <a:off x="4432214" y="8355633"/>
            <a:ext cx="1692000" cy="553998"/>
          </a:xfrm>
          <a:prstGeom prst="rect">
            <a:avLst/>
          </a:prstGeom>
          <a:noFill/>
        </p:spPr>
        <p:txBody>
          <a:bodyPr wrap="square" rtlCol="0">
            <a:spAutoFit/>
          </a:bodyPr>
          <a:lstStyle/>
          <a:p>
            <a:r>
              <a:rPr kumimoji="1" lang="ja-JP" altLang="en-US" sz="1000" dirty="0">
                <a:latin typeface="BIZ UDPゴシック" panose="020B0400000000000000" pitchFamily="50" charset="-128"/>
                <a:ea typeface="BIZ UDPゴシック" panose="020B0400000000000000" pitchFamily="50" charset="-128"/>
              </a:rPr>
              <a:t>●●●</a:t>
            </a:r>
            <a:endParaRPr kumimoji="1" lang="en-US" altLang="ja-JP" sz="1000" dirty="0">
              <a:latin typeface="BIZ UDPゴシック" panose="020B0400000000000000" pitchFamily="50" charset="-128"/>
              <a:ea typeface="BIZ UDPゴシック" panose="020B0400000000000000" pitchFamily="50" charset="-128"/>
            </a:endParaRPr>
          </a:p>
          <a:p>
            <a:r>
              <a:rPr kumimoji="1" lang="ja-JP" altLang="en-US" sz="1000" dirty="0">
                <a:latin typeface="BIZ UDPゴシック" panose="020B0400000000000000" pitchFamily="50" charset="-128"/>
                <a:ea typeface="BIZ UDPゴシック" panose="020B0400000000000000" pitchFamily="50" charset="-128"/>
              </a:rPr>
              <a:t>●●●●●など</a:t>
            </a:r>
            <a:endParaRPr kumimoji="1" lang="en-US" altLang="ja-JP" sz="1000" dirty="0">
              <a:latin typeface="BIZ UDPゴシック" panose="020B0400000000000000" pitchFamily="50" charset="-128"/>
              <a:ea typeface="BIZ UDPゴシック" panose="020B0400000000000000" pitchFamily="50" charset="-128"/>
            </a:endParaRPr>
          </a:p>
          <a:p>
            <a:r>
              <a:rPr kumimoji="1" lang="ja-JP" altLang="en-US" sz="1000" dirty="0">
                <a:latin typeface="BIZ UDPゴシック" panose="020B0400000000000000" pitchFamily="50" charset="-128"/>
                <a:ea typeface="BIZ UDPゴシック" panose="020B0400000000000000" pitchFamily="50" charset="-128"/>
              </a:rPr>
              <a:t>詳細はこちら　　　　　➜</a:t>
            </a:r>
          </a:p>
        </p:txBody>
      </p:sp>
      <p:sp>
        <p:nvSpPr>
          <p:cNvPr id="10" name="テキスト ボックス 9">
            <a:extLst>
              <a:ext uri="{FF2B5EF4-FFF2-40B4-BE49-F238E27FC236}">
                <a16:creationId xmlns:a16="http://schemas.microsoft.com/office/drawing/2014/main" id="{24667F77-C634-FA3E-4E3C-5C42F470FB59}"/>
              </a:ext>
            </a:extLst>
          </p:cNvPr>
          <p:cNvSpPr txBox="1"/>
          <p:nvPr/>
        </p:nvSpPr>
        <p:spPr>
          <a:xfrm>
            <a:off x="6516539" y="6595041"/>
            <a:ext cx="342043"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a:t>
            </a:r>
            <a:r>
              <a:rPr kumimoji="1" lang="en-US" altLang="ja-JP" sz="6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8</a:t>
            </a:r>
            <a:endParaRPr kumimoji="1" lang="ja-JP" altLang="en-US" sz="6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p:txBody>
      </p:sp>
      <p:pic>
        <p:nvPicPr>
          <p:cNvPr id="96" name="図 95" descr="アイコン, 矢印&#10;&#10;AI 生成コンテンツは誤りを含む可能性があります。">
            <a:extLst>
              <a:ext uri="{FF2B5EF4-FFF2-40B4-BE49-F238E27FC236}">
                <a16:creationId xmlns:a16="http://schemas.microsoft.com/office/drawing/2014/main" id="{BBCC0E05-98C1-4DE2-B4FC-269B0594847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6766" y="3946319"/>
            <a:ext cx="716126" cy="716126"/>
          </a:xfrm>
          <a:prstGeom prst="rect">
            <a:avLst/>
          </a:prstGeom>
        </p:spPr>
      </p:pic>
      <p:pic>
        <p:nvPicPr>
          <p:cNvPr id="97" name="図 96" descr="アイコン&#10;&#10;AI 生成コンテンツは誤りを含む可能性があります。">
            <a:extLst>
              <a:ext uri="{FF2B5EF4-FFF2-40B4-BE49-F238E27FC236}">
                <a16:creationId xmlns:a16="http://schemas.microsoft.com/office/drawing/2014/main" id="{425ED50A-49AB-420A-85DE-9B0E5B6427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8239329">
            <a:off x="105470" y="3023229"/>
            <a:ext cx="773049" cy="773049"/>
          </a:xfrm>
          <a:prstGeom prst="rect">
            <a:avLst/>
          </a:prstGeom>
        </p:spPr>
      </p:pic>
      <p:sp>
        <p:nvSpPr>
          <p:cNvPr id="98" name="テキスト ボックス 97">
            <a:extLst>
              <a:ext uri="{FF2B5EF4-FFF2-40B4-BE49-F238E27FC236}">
                <a16:creationId xmlns:a16="http://schemas.microsoft.com/office/drawing/2014/main" id="{3DD7151B-340A-4839-9E8F-B7C600CDB011}"/>
              </a:ext>
            </a:extLst>
          </p:cNvPr>
          <p:cNvSpPr txBox="1"/>
          <p:nvPr/>
        </p:nvSpPr>
        <p:spPr>
          <a:xfrm>
            <a:off x="3329581" y="2564440"/>
            <a:ext cx="3600000" cy="656590"/>
          </a:xfrm>
          <a:prstGeom prst="rect">
            <a:avLst/>
          </a:prstGeom>
          <a:noFill/>
        </p:spPr>
        <p:txBody>
          <a:bodyPr wrap="square" rtlCol="0" anchor="b" anchorCtr="1">
            <a:spAutoFit/>
          </a:bodyPr>
          <a:lstStyle/>
          <a:p>
            <a:pPr>
              <a:lnSpc>
                <a:spcPts val="2200"/>
              </a:lnSpc>
            </a:pPr>
            <a:r>
              <a:rPr kumimoji="1" lang="ja-JP" altLang="en-US" dirty="0">
                <a:latin typeface="BIZ UDPゴシック" panose="020B0400000000000000" pitchFamily="50" charset="-128"/>
                <a:ea typeface="BIZ UDPゴシック" panose="020B0400000000000000" pitchFamily="50" charset="-128"/>
              </a:rPr>
              <a:t>☆運動器の障害は、</a:t>
            </a:r>
            <a:br>
              <a:rPr kumimoji="1" lang="en-US" altLang="ja-JP" dirty="0">
                <a:latin typeface="BIZ UDPゴシック" panose="020B0400000000000000" pitchFamily="50" charset="-128"/>
                <a:ea typeface="BIZ UDPゴシック" panose="020B0400000000000000" pitchFamily="50" charset="-128"/>
              </a:rPr>
            </a:br>
            <a:r>
              <a:rPr kumimoji="1" lang="ja-JP" altLang="en-US" dirty="0">
                <a:latin typeface="BIZ UDPゴシック" panose="020B0400000000000000" pitchFamily="50" charset="-128"/>
                <a:ea typeface="BIZ UDPゴシック" panose="020B0400000000000000" pitchFamily="50" charset="-128"/>
              </a:rPr>
              <a:t>　介護が必要となる原因 </a:t>
            </a:r>
            <a:r>
              <a:rPr kumimoji="1" lang="ja-JP" altLang="en-US" b="1" dirty="0">
                <a:solidFill>
                  <a:schemeClr val="accent3">
                    <a:lumMod val="60000"/>
                    <a:lumOff val="40000"/>
                  </a:schemeClr>
                </a:solidFill>
                <a:latin typeface="BIZ UDPゴシック" panose="020B0400000000000000" pitchFamily="50" charset="-128"/>
                <a:ea typeface="BIZ UDPゴシック" panose="020B0400000000000000" pitchFamily="50" charset="-128"/>
              </a:rPr>
              <a:t>第</a:t>
            </a:r>
            <a:r>
              <a:rPr kumimoji="1" lang="ja-JP" altLang="en-US" sz="2800" b="1" dirty="0">
                <a:solidFill>
                  <a:schemeClr val="accent3">
                    <a:lumMod val="60000"/>
                    <a:lumOff val="40000"/>
                  </a:schemeClr>
                </a:solidFill>
                <a:latin typeface="BIZ UDPゴシック" panose="020B0400000000000000" pitchFamily="50" charset="-128"/>
                <a:ea typeface="BIZ UDPゴシック" panose="020B0400000000000000" pitchFamily="50" charset="-128"/>
              </a:rPr>
              <a:t>１</a:t>
            </a:r>
            <a:r>
              <a:rPr kumimoji="1" lang="ja-JP" altLang="en-US" b="1" dirty="0">
                <a:solidFill>
                  <a:schemeClr val="accent3">
                    <a:lumMod val="60000"/>
                    <a:lumOff val="40000"/>
                  </a:schemeClr>
                </a:solidFill>
                <a:latin typeface="BIZ UDPゴシック" panose="020B0400000000000000" pitchFamily="50" charset="-128"/>
                <a:ea typeface="BIZ UDPゴシック" panose="020B0400000000000000" pitchFamily="50" charset="-128"/>
              </a:rPr>
              <a:t>位</a:t>
            </a:r>
            <a:endParaRPr kumimoji="1" lang="ja-JP" altLang="en-US" dirty="0">
              <a:latin typeface="BIZ UDPゴシック" panose="020B0400000000000000" pitchFamily="50" charset="-128"/>
              <a:ea typeface="BIZ UDPゴシック" panose="020B0400000000000000" pitchFamily="50" charset="-128"/>
            </a:endParaRPr>
          </a:p>
        </p:txBody>
      </p:sp>
      <p:sp>
        <p:nvSpPr>
          <p:cNvPr id="99" name="テキスト ボックス 98">
            <a:extLst>
              <a:ext uri="{FF2B5EF4-FFF2-40B4-BE49-F238E27FC236}">
                <a16:creationId xmlns:a16="http://schemas.microsoft.com/office/drawing/2014/main" id="{0D9EA107-A3EA-41A4-B2D0-5AC28C6C34F2}"/>
              </a:ext>
            </a:extLst>
          </p:cNvPr>
          <p:cNvSpPr txBox="1"/>
          <p:nvPr/>
        </p:nvSpPr>
        <p:spPr>
          <a:xfrm>
            <a:off x="197501" y="2533925"/>
            <a:ext cx="3734240" cy="2723823"/>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☆運動器の１つである</a:t>
            </a:r>
            <a:br>
              <a:rPr kumimoji="1" lang="en-US" altLang="ja-JP" dirty="0">
                <a:latin typeface="BIZ UDPゴシック" panose="020B0400000000000000" pitchFamily="50" charset="-128"/>
                <a:ea typeface="BIZ UDPゴシック" panose="020B0400000000000000" pitchFamily="50" charset="-128"/>
              </a:rPr>
            </a:br>
            <a:r>
              <a:rPr kumimoji="1" lang="ja-JP" altLang="en-US" dirty="0">
                <a:latin typeface="BIZ UDPゴシック" panose="020B0400000000000000" pitchFamily="50" charset="-128"/>
                <a:ea typeface="BIZ UDPゴシック" panose="020B0400000000000000" pitchFamily="50" charset="-128"/>
              </a:rPr>
              <a:t>　　　</a:t>
            </a:r>
            <a:endParaRPr kumimoji="1"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　　　　</a:t>
            </a:r>
            <a:r>
              <a:rPr kumimoji="1" lang="ja-JP" altLang="en-US" sz="2400" dirty="0">
                <a:latin typeface="BIZ UDPゴシック" panose="020B0400000000000000" pitchFamily="50" charset="-128"/>
                <a:ea typeface="BIZ UDPゴシック" panose="020B0400000000000000" pitchFamily="50" charset="-128"/>
              </a:rPr>
              <a:t>骨量</a:t>
            </a:r>
            <a:r>
              <a:rPr kumimoji="1" lang="ja-JP" altLang="en-US" dirty="0">
                <a:latin typeface="BIZ UDPゴシック" panose="020B0400000000000000" pitchFamily="50" charset="-128"/>
                <a:ea typeface="BIZ UDPゴシック" panose="020B0400000000000000" pitchFamily="50" charset="-128"/>
              </a:rPr>
              <a:t>は </a:t>
            </a:r>
            <a:r>
              <a:rPr kumimoji="1" lang="en-US" altLang="ja-JP" sz="2800" b="1" dirty="0">
                <a:solidFill>
                  <a:schemeClr val="accent3">
                    <a:lumMod val="60000"/>
                    <a:lumOff val="40000"/>
                  </a:schemeClr>
                </a:solidFill>
                <a:latin typeface="BIZ UDPゴシック" panose="020B0400000000000000" pitchFamily="50" charset="-128"/>
                <a:ea typeface="BIZ UDPゴシック" panose="020B0400000000000000" pitchFamily="50" charset="-128"/>
              </a:rPr>
              <a:t>20</a:t>
            </a:r>
            <a:r>
              <a:rPr kumimoji="1" lang="ja-JP" altLang="en-US" dirty="0">
                <a:solidFill>
                  <a:schemeClr val="accent3">
                    <a:lumMod val="60000"/>
                    <a:lumOff val="40000"/>
                  </a:schemeClr>
                </a:solidFill>
                <a:latin typeface="BIZ UDPゴシック" panose="020B0400000000000000" pitchFamily="50" charset="-128"/>
                <a:ea typeface="BIZ UDPゴシック" panose="020B0400000000000000" pitchFamily="50" charset="-128"/>
              </a:rPr>
              <a:t>歳頃</a:t>
            </a:r>
            <a:r>
              <a:rPr kumimoji="1" lang="ja-JP" altLang="en-US" dirty="0">
                <a:latin typeface="BIZ UDPゴシック" panose="020B0400000000000000" pitchFamily="50" charset="-128"/>
                <a:ea typeface="BIZ UDPゴシック" panose="020B0400000000000000" pitchFamily="50" charset="-128"/>
              </a:rPr>
              <a:t>から</a:t>
            </a:r>
            <a:endParaRPr kumimoji="1" lang="en-US" altLang="ja-JP" dirty="0">
              <a:solidFill>
                <a:srgbClr val="0070C0"/>
              </a:solidFill>
              <a:latin typeface="BIZ UDPゴシック" panose="020B0400000000000000" pitchFamily="50" charset="-128"/>
              <a:ea typeface="BIZ UDPゴシック" panose="020B0400000000000000" pitchFamily="50" charset="-128"/>
            </a:endParaRPr>
          </a:p>
          <a:p>
            <a:endParaRPr kumimoji="1" lang="en-US" altLang="ja-JP" sz="1600" dirty="0">
              <a:solidFill>
                <a:srgbClr val="0070C0"/>
              </a:solidFill>
              <a:latin typeface="BIZ UDPゴシック" panose="020B0400000000000000" pitchFamily="50" charset="-128"/>
              <a:ea typeface="BIZ UDPゴシック" panose="020B0400000000000000" pitchFamily="50" charset="-128"/>
            </a:endParaRPr>
          </a:p>
          <a:p>
            <a:r>
              <a:rPr kumimoji="1" lang="ja-JP" altLang="en-US" dirty="0">
                <a:solidFill>
                  <a:srgbClr val="0070C0"/>
                </a:solidFill>
                <a:latin typeface="BIZ UDPゴシック" panose="020B0400000000000000" pitchFamily="50" charset="-128"/>
                <a:ea typeface="BIZ UDPゴシック" panose="020B0400000000000000" pitchFamily="50" charset="-128"/>
              </a:rPr>
              <a:t>　　　　</a:t>
            </a:r>
            <a:r>
              <a:rPr kumimoji="1" lang="ja-JP" altLang="en-US" sz="2400" dirty="0">
                <a:latin typeface="BIZ UDPゴシック" panose="020B0400000000000000" pitchFamily="50" charset="-128"/>
                <a:ea typeface="BIZ UDPゴシック" panose="020B0400000000000000" pitchFamily="50" charset="-128"/>
              </a:rPr>
              <a:t>筋肉量</a:t>
            </a:r>
            <a:r>
              <a:rPr kumimoji="1" lang="ja-JP" altLang="en-US" dirty="0">
                <a:latin typeface="BIZ UDPゴシック" panose="020B0400000000000000" pitchFamily="50" charset="-128"/>
                <a:ea typeface="BIZ UDPゴシック" panose="020B0400000000000000" pitchFamily="50" charset="-128"/>
              </a:rPr>
              <a:t>は</a:t>
            </a:r>
            <a:r>
              <a:rPr kumimoji="1" lang="ja-JP" altLang="en-US" sz="2800" b="1" dirty="0">
                <a:solidFill>
                  <a:schemeClr val="accent3">
                    <a:lumMod val="60000"/>
                    <a:lumOff val="40000"/>
                  </a:schemeClr>
                </a:solidFill>
                <a:latin typeface="BIZ UDPゴシック" panose="020B0400000000000000" pitchFamily="50" charset="-128"/>
                <a:ea typeface="BIZ UDPゴシック" panose="020B0400000000000000" pitchFamily="50" charset="-128"/>
              </a:rPr>
              <a:t>４０</a:t>
            </a:r>
            <a:r>
              <a:rPr kumimoji="1" lang="ja-JP" altLang="en-US" dirty="0">
                <a:solidFill>
                  <a:schemeClr val="accent3">
                    <a:lumMod val="60000"/>
                    <a:lumOff val="40000"/>
                  </a:schemeClr>
                </a:solidFill>
                <a:latin typeface="BIZ UDPゴシック" panose="020B0400000000000000" pitchFamily="50" charset="-128"/>
                <a:ea typeface="BIZ UDPゴシック" panose="020B0400000000000000" pitchFamily="50" charset="-128"/>
              </a:rPr>
              <a:t>歳代</a:t>
            </a:r>
            <a:endParaRPr kumimoji="1" lang="en-US" altLang="ja-JP" dirty="0">
              <a:solidFill>
                <a:schemeClr val="accent3">
                  <a:lumMod val="60000"/>
                  <a:lumOff val="40000"/>
                </a:schemeClr>
              </a:solidFill>
              <a:latin typeface="BIZ UDPゴシック" panose="020B0400000000000000" pitchFamily="50" charset="-128"/>
              <a:ea typeface="BIZ UDPゴシック" panose="020B0400000000000000" pitchFamily="50" charset="-128"/>
            </a:endParaRPr>
          </a:p>
          <a:p>
            <a:pPr>
              <a:lnSpc>
                <a:spcPct val="150000"/>
              </a:lnSpc>
            </a:pPr>
            <a:r>
              <a:rPr kumimoji="1" lang="ja-JP" altLang="en-US" dirty="0">
                <a:solidFill>
                  <a:schemeClr val="accent5">
                    <a:lumMod val="60000"/>
                    <a:lumOff val="40000"/>
                  </a:schemeClr>
                </a:solidFill>
                <a:latin typeface="BIZ UDPゴシック" panose="020B0400000000000000" pitchFamily="50" charset="-128"/>
                <a:ea typeface="BIZ UDPゴシック" panose="020B0400000000000000" pitchFamily="50" charset="-128"/>
              </a:rPr>
              <a:t>　　　　　　</a:t>
            </a:r>
            <a:r>
              <a:rPr kumimoji="1" lang="ja-JP" altLang="en-US" dirty="0">
                <a:latin typeface="BIZ UDPゴシック" panose="020B0400000000000000" pitchFamily="50" charset="-128"/>
                <a:ea typeface="BIZ UDPゴシック" panose="020B0400000000000000" pitchFamily="50" charset="-128"/>
              </a:rPr>
              <a:t>から減っていきます。</a:t>
            </a:r>
            <a:endParaRPr kumimoji="1" lang="en-US" altLang="ja-JP" dirty="0">
              <a:latin typeface="BIZ UDPゴシック" panose="020B0400000000000000" pitchFamily="50" charset="-128"/>
              <a:ea typeface="BIZ UDPゴシック" panose="020B0400000000000000" pitchFamily="50" charset="-128"/>
            </a:endParaRPr>
          </a:p>
          <a:p>
            <a:endParaRPr kumimoji="1" lang="en-US" altLang="ja-JP" dirty="0">
              <a:solidFill>
                <a:srgbClr val="0070C0"/>
              </a:solidFill>
              <a:latin typeface="BIZ UDPゴシック" panose="020B0400000000000000" pitchFamily="50" charset="-128"/>
              <a:ea typeface="BIZ UDPゴシック" panose="020B0400000000000000" pitchFamily="50" charset="-128"/>
            </a:endParaRPr>
          </a:p>
          <a:p>
            <a:pPr algn="ctr"/>
            <a:endParaRPr kumimoji="1" lang="en-US" altLang="ja-JP" dirty="0">
              <a:solidFill>
                <a:srgbClr val="0070C0"/>
              </a:solidFill>
              <a:latin typeface="BIZ UDPゴシック" panose="020B0400000000000000" pitchFamily="50" charset="-128"/>
              <a:ea typeface="BIZ UDPゴシック" panose="020B0400000000000000" pitchFamily="50" charset="-128"/>
            </a:endParaRPr>
          </a:p>
        </p:txBody>
      </p:sp>
      <p:graphicFrame>
        <p:nvGraphicFramePr>
          <p:cNvPr id="100" name="グラフ 99">
            <a:extLst>
              <a:ext uri="{FF2B5EF4-FFF2-40B4-BE49-F238E27FC236}">
                <a16:creationId xmlns:a16="http://schemas.microsoft.com/office/drawing/2014/main" id="{CB912515-7FD6-4B63-9C5A-B99AFD3CDFC3}"/>
              </a:ext>
            </a:extLst>
          </p:cNvPr>
          <p:cNvGraphicFramePr>
            <a:graphicFrameLocks/>
          </p:cNvGraphicFramePr>
          <p:nvPr>
            <p:extLst>
              <p:ext uri="{D42A27DB-BD31-4B8C-83A1-F6EECF244321}">
                <p14:modId xmlns:p14="http://schemas.microsoft.com/office/powerpoint/2010/main" val="3597339952"/>
              </p:ext>
            </p:extLst>
          </p:nvPr>
        </p:nvGraphicFramePr>
        <p:xfrm>
          <a:off x="3728306" y="2964812"/>
          <a:ext cx="3069688" cy="1948836"/>
        </p:xfrm>
        <a:graphic>
          <a:graphicData uri="http://schemas.openxmlformats.org/drawingml/2006/chart">
            <c:chart xmlns:c="http://schemas.openxmlformats.org/drawingml/2006/chart" xmlns:r="http://schemas.openxmlformats.org/officeDocument/2006/relationships" r:id="rId11"/>
          </a:graphicData>
        </a:graphic>
      </p:graphicFrame>
      <p:sp>
        <p:nvSpPr>
          <p:cNvPr id="104" name="テキスト ボックス 103">
            <a:extLst>
              <a:ext uri="{FF2B5EF4-FFF2-40B4-BE49-F238E27FC236}">
                <a16:creationId xmlns:a16="http://schemas.microsoft.com/office/drawing/2014/main" id="{A17ABFC7-B50C-47C8-8935-AE97B8717007}"/>
              </a:ext>
            </a:extLst>
          </p:cNvPr>
          <p:cNvSpPr txBox="1"/>
          <p:nvPr/>
        </p:nvSpPr>
        <p:spPr>
          <a:xfrm>
            <a:off x="117000" y="4959949"/>
            <a:ext cx="6624000" cy="726440"/>
          </a:xfrm>
          <a:prstGeom prst="roundRect">
            <a:avLst/>
          </a:prstGeom>
          <a:solidFill>
            <a:srgbClr val="FFFCC9"/>
          </a:solidFill>
          <a:ln>
            <a:solidFill>
              <a:srgbClr val="FFFCB7"/>
            </a:solidFill>
          </a:ln>
        </p:spPr>
        <p:txBody>
          <a:bodyPr wrap="square" rtlCol="0" anchor="ctr" anchorCtr="1">
            <a:spAutoFit/>
          </a:bodyPr>
          <a:lstStyle/>
          <a:p>
            <a:pPr algn="ctr">
              <a:lnSpc>
                <a:spcPts val="2000"/>
              </a:lnSpc>
            </a:pPr>
            <a:r>
              <a:rPr kumimoji="1" lang="ja-JP" altLang="en-US" sz="1200" dirty="0">
                <a:latin typeface="BIZ UDPゴシック" panose="020B0400000000000000" pitchFamily="50" charset="-128"/>
                <a:ea typeface="BIZ UDPゴシック" panose="020B0400000000000000" pitchFamily="50" charset="-128"/>
              </a:rPr>
              <a:t>ふだんの生活で身体を動かして負荷をかけることで、運動器は維持されます。</a:t>
            </a:r>
            <a:endParaRPr kumimoji="1" lang="en-US" altLang="ja-JP" sz="1200" dirty="0">
              <a:latin typeface="BIZ UDPゴシック" panose="020B0400000000000000" pitchFamily="50" charset="-128"/>
              <a:ea typeface="BIZ UDPゴシック" panose="020B0400000000000000" pitchFamily="50" charset="-128"/>
            </a:endParaRPr>
          </a:p>
          <a:p>
            <a:pPr lvl="0" algn="ctr">
              <a:defRPr/>
            </a:pPr>
            <a:r>
              <a:rPr kumimoji="1" lang="ja-JP" altLang="en-US" sz="1400" dirty="0">
                <a:solidFill>
                  <a:prstClr val="black"/>
                </a:solidFill>
                <a:latin typeface="BIZ UDPゴシック" panose="020B0400000000000000" pitchFamily="50" charset="-128"/>
                <a:ea typeface="BIZ UDPゴシック" panose="020B0400000000000000" pitchFamily="50" charset="-128"/>
              </a:rPr>
              <a:t>今から</a:t>
            </a:r>
            <a:r>
              <a:rPr lang="ja-JP" altLang="en-US" sz="1400" dirty="0"/>
              <a:t> </a:t>
            </a:r>
            <a:r>
              <a:rPr kumimoji="1" lang="ja-JP" altLang="en-US" sz="2000" dirty="0">
                <a:solidFill>
                  <a:srgbClr val="196B24">
                    <a:lumMod val="60000"/>
                    <a:lumOff val="40000"/>
                  </a:srgbClr>
                </a:solidFill>
                <a:latin typeface="BIZ UDPゴシック" panose="020B0400000000000000" pitchFamily="50" charset="-128"/>
                <a:ea typeface="BIZ UDPゴシック" panose="020B0400000000000000" pitchFamily="50" charset="-128"/>
              </a:rPr>
              <a:t>適度に運動する習慣をつけること</a:t>
            </a:r>
            <a:r>
              <a:rPr kumimoji="1" lang="ja-JP" altLang="en-US" dirty="0">
                <a:solidFill>
                  <a:prstClr val="black"/>
                </a:solidFill>
                <a:latin typeface="BIZ UDPゴシック" panose="020B0400000000000000" pitchFamily="50" charset="-128"/>
                <a:ea typeface="BIZ UDPゴシック" panose="020B0400000000000000" pitchFamily="50" charset="-128"/>
              </a:rPr>
              <a:t>が</a:t>
            </a:r>
            <a:r>
              <a:rPr kumimoji="1" lang="ja-JP" altLang="en-US" sz="2000" dirty="0">
                <a:solidFill>
                  <a:srgbClr val="196B24">
                    <a:lumMod val="60000"/>
                    <a:lumOff val="40000"/>
                  </a:srgbClr>
                </a:solidFill>
                <a:latin typeface="BIZ UDPゴシック" panose="020B0400000000000000" pitchFamily="50" charset="-128"/>
                <a:ea typeface="BIZ UDPゴシック" panose="020B0400000000000000" pitchFamily="50" charset="-128"/>
              </a:rPr>
              <a:t>大切 </a:t>
            </a:r>
            <a:r>
              <a:rPr kumimoji="1" lang="ja-JP" altLang="en-US" sz="1600" dirty="0">
                <a:solidFill>
                  <a:prstClr val="black"/>
                </a:solidFill>
                <a:latin typeface="BIZ UDPゴシック" panose="020B0400000000000000" pitchFamily="50" charset="-128"/>
                <a:ea typeface="BIZ UDPゴシック" panose="020B0400000000000000" pitchFamily="50" charset="-128"/>
              </a:rPr>
              <a:t>です</a:t>
            </a:r>
            <a:r>
              <a:rPr kumimoji="1" lang="ja-JP" altLang="en-US" dirty="0">
                <a:solidFill>
                  <a:prstClr val="black"/>
                </a:solidFill>
                <a:latin typeface="BIZ UDPゴシック" panose="020B0400000000000000" pitchFamily="50" charset="-128"/>
                <a:ea typeface="BIZ UDPゴシック" panose="020B0400000000000000" pitchFamily="50" charset="-128"/>
              </a:rPr>
              <a:t>。</a:t>
            </a:r>
            <a:endParaRPr kumimoji="1" lang="en-US" altLang="ja-JP" dirty="0">
              <a:solidFill>
                <a:prstClr val="black"/>
              </a:solidFill>
              <a:latin typeface="BIZ UDPゴシック" panose="020B0400000000000000" pitchFamily="50" charset="-128"/>
              <a:ea typeface="BIZ UDPゴシック" panose="020B0400000000000000" pitchFamily="50" charset="-128"/>
            </a:endParaRPr>
          </a:p>
        </p:txBody>
      </p:sp>
      <p:sp>
        <p:nvSpPr>
          <p:cNvPr id="105" name="テキスト ボックス 104">
            <a:extLst>
              <a:ext uri="{FF2B5EF4-FFF2-40B4-BE49-F238E27FC236}">
                <a16:creationId xmlns:a16="http://schemas.microsoft.com/office/drawing/2014/main" id="{94840932-76D9-4871-9448-89ACB415B576}"/>
              </a:ext>
            </a:extLst>
          </p:cNvPr>
          <p:cNvSpPr txBox="1"/>
          <p:nvPr/>
        </p:nvSpPr>
        <p:spPr>
          <a:xfrm>
            <a:off x="2721556" y="3147205"/>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*３</a:t>
            </a:r>
          </a:p>
        </p:txBody>
      </p:sp>
      <p:cxnSp>
        <p:nvCxnSpPr>
          <p:cNvPr id="16" name="直線コネクタ 15">
            <a:extLst>
              <a:ext uri="{FF2B5EF4-FFF2-40B4-BE49-F238E27FC236}">
                <a16:creationId xmlns:a16="http://schemas.microsoft.com/office/drawing/2014/main" id="{81D77A48-A1BF-48F1-B20E-431F9960030E}"/>
              </a:ext>
            </a:extLst>
          </p:cNvPr>
          <p:cNvCxnSpPr/>
          <p:nvPr/>
        </p:nvCxnSpPr>
        <p:spPr>
          <a:xfrm>
            <a:off x="3403728" y="2546282"/>
            <a:ext cx="0" cy="2348196"/>
          </a:xfrm>
          <a:prstGeom prst="line">
            <a:avLst/>
          </a:prstGeom>
          <a:ln>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sp>
        <p:nvSpPr>
          <p:cNvPr id="106" name="テキスト ボックス 105">
            <a:extLst>
              <a:ext uri="{FF2B5EF4-FFF2-40B4-BE49-F238E27FC236}">
                <a16:creationId xmlns:a16="http://schemas.microsoft.com/office/drawing/2014/main" id="{F83D7271-FD5C-43B1-B4D7-B0509B57BD5C}"/>
              </a:ext>
            </a:extLst>
          </p:cNvPr>
          <p:cNvSpPr txBox="1"/>
          <p:nvPr/>
        </p:nvSpPr>
        <p:spPr>
          <a:xfrm>
            <a:off x="2943230" y="3844792"/>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*４</a:t>
            </a:r>
          </a:p>
        </p:txBody>
      </p:sp>
      <p:sp>
        <p:nvSpPr>
          <p:cNvPr id="107" name="テキスト ボックス 106">
            <a:extLst>
              <a:ext uri="{FF2B5EF4-FFF2-40B4-BE49-F238E27FC236}">
                <a16:creationId xmlns:a16="http://schemas.microsoft.com/office/drawing/2014/main" id="{F369D6E5-9A95-4C0A-860E-96E725B45959}"/>
              </a:ext>
            </a:extLst>
          </p:cNvPr>
          <p:cNvSpPr txBox="1"/>
          <p:nvPr/>
        </p:nvSpPr>
        <p:spPr>
          <a:xfrm>
            <a:off x="6529607" y="2722536"/>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5</a:t>
            </a:r>
            <a:endParaRPr kumimoji="1" lang="ja-JP" altLang="en-US" sz="600" dirty="0">
              <a:latin typeface="BIZ UDPゴシック" panose="020B0400000000000000" pitchFamily="50" charset="-128"/>
              <a:ea typeface="BIZ UDPゴシック" panose="020B0400000000000000" pitchFamily="50" charset="-128"/>
            </a:endParaRPr>
          </a:p>
        </p:txBody>
      </p:sp>
      <p:sp>
        <p:nvSpPr>
          <p:cNvPr id="108" name="テキスト ボックス 107">
            <a:extLst>
              <a:ext uri="{FF2B5EF4-FFF2-40B4-BE49-F238E27FC236}">
                <a16:creationId xmlns:a16="http://schemas.microsoft.com/office/drawing/2014/main" id="{DDB00357-BDEF-42D2-A7B8-3CB7E79F6C7A}"/>
              </a:ext>
            </a:extLst>
          </p:cNvPr>
          <p:cNvSpPr txBox="1"/>
          <p:nvPr/>
        </p:nvSpPr>
        <p:spPr>
          <a:xfrm>
            <a:off x="5862956" y="4997167"/>
            <a:ext cx="516051" cy="184666"/>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6</a:t>
            </a:r>
            <a:endParaRPr kumimoji="1" lang="ja-JP" altLang="en-US" sz="600"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12440EB4-8B10-CA5B-7C83-B85C9510973F}"/>
              </a:ext>
            </a:extLst>
          </p:cNvPr>
          <p:cNvSpPr txBox="1">
            <a:spLocks/>
          </p:cNvSpPr>
          <p:nvPr/>
        </p:nvSpPr>
        <p:spPr>
          <a:xfrm>
            <a:off x="6061160" y="8281958"/>
            <a:ext cx="626400" cy="626400"/>
          </a:xfrm>
          <a:prstGeom prst="rect">
            <a:avLst/>
          </a:prstGeom>
          <a:ln w="9525"/>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kumimoji="1" lang="ja-JP" altLang="en-US" sz="1000" dirty="0"/>
              <a:t>二次元コード</a:t>
            </a:r>
          </a:p>
        </p:txBody>
      </p:sp>
    </p:spTree>
    <p:extLst>
      <p:ext uri="{BB962C8B-B14F-4D97-AF65-F5344CB8AC3E}">
        <p14:creationId xmlns:p14="http://schemas.microsoft.com/office/powerpoint/2010/main" val="1614499210"/>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1460</TotalTime>
  <Words>1239</Words>
  <Application>Microsoft Office PowerPoint</Application>
  <PresentationFormat>A4 210 x 297 mm</PresentationFormat>
  <Paragraphs>141</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UDPゴシック</vt:lpstr>
      <vt:lpstr>游ゴシック</vt:lpstr>
      <vt:lpstr>Aptos</vt:lpstr>
      <vt:lpstr>Aptos Display</vt:lpstr>
      <vt:lpstr>Arial</vt:lpstr>
      <vt:lpstr>Office テーマ</vt:lpstr>
      <vt:lpstr>　　　「ロコモ」を知っていますか？</vt:lpstr>
      <vt:lpstr>　　　「ロコモ」を知っていますか？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「ロコモ」を知っていますか？</dc:title>
  <dc:creator>佐々木 なぎさ</dc:creator>
  <cp:lastModifiedBy>佐々木 なぎさ</cp:lastModifiedBy>
  <cp:revision>161</cp:revision>
  <cp:lastPrinted>2025-12-19T02:55:05Z</cp:lastPrinted>
  <dcterms:created xsi:type="dcterms:W3CDTF">2025-06-06T06:07:49Z</dcterms:created>
  <dcterms:modified xsi:type="dcterms:W3CDTF">2026-03-19T05:26:31Z</dcterms:modified>
</cp:coreProperties>
</file>